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362" r:id="rId2"/>
    <p:sldId id="363" r:id="rId3"/>
    <p:sldId id="345" r:id="rId4"/>
    <p:sldId id="387" r:id="rId5"/>
    <p:sldId id="388" r:id="rId6"/>
    <p:sldId id="364" r:id="rId7"/>
    <p:sldId id="346" r:id="rId8"/>
    <p:sldId id="365" r:id="rId9"/>
    <p:sldId id="350" r:id="rId10"/>
    <p:sldId id="366" r:id="rId11"/>
    <p:sldId id="347" r:id="rId12"/>
    <p:sldId id="367" r:id="rId13"/>
    <p:sldId id="348" r:id="rId14"/>
    <p:sldId id="349" r:id="rId15"/>
    <p:sldId id="359" r:id="rId16"/>
    <p:sldId id="368" r:id="rId17"/>
    <p:sldId id="351" r:id="rId18"/>
    <p:sldId id="369" r:id="rId19"/>
    <p:sldId id="358" r:id="rId20"/>
    <p:sldId id="370" r:id="rId21"/>
    <p:sldId id="352" r:id="rId22"/>
    <p:sldId id="371" r:id="rId23"/>
    <p:sldId id="353" r:id="rId24"/>
    <p:sldId id="354" r:id="rId25"/>
    <p:sldId id="372" r:id="rId26"/>
    <p:sldId id="389" r:id="rId27"/>
    <p:sldId id="355" r:id="rId28"/>
    <p:sldId id="360" r:id="rId29"/>
    <p:sldId id="385" r:id="rId30"/>
    <p:sldId id="373" r:id="rId31"/>
    <p:sldId id="334" r:id="rId32"/>
    <p:sldId id="374" r:id="rId33"/>
    <p:sldId id="336" r:id="rId34"/>
    <p:sldId id="335" r:id="rId35"/>
    <p:sldId id="337" r:id="rId36"/>
    <p:sldId id="375" r:id="rId37"/>
    <p:sldId id="338" r:id="rId38"/>
    <p:sldId id="376" r:id="rId39"/>
    <p:sldId id="340" r:id="rId40"/>
    <p:sldId id="377" r:id="rId41"/>
    <p:sldId id="378" r:id="rId42"/>
    <p:sldId id="341" r:id="rId43"/>
    <p:sldId id="379" r:id="rId44"/>
    <p:sldId id="343" r:id="rId45"/>
    <p:sldId id="380" r:id="rId46"/>
    <p:sldId id="356" r:id="rId47"/>
    <p:sldId id="381" r:id="rId48"/>
    <p:sldId id="330" r:id="rId49"/>
    <p:sldId id="331" r:id="rId50"/>
    <p:sldId id="382" r:id="rId51"/>
    <p:sldId id="390" r:id="rId52"/>
    <p:sldId id="332" r:id="rId53"/>
    <p:sldId id="383" r:id="rId54"/>
    <p:sldId id="391" r:id="rId55"/>
    <p:sldId id="357" r:id="rId56"/>
    <p:sldId id="386" r:id="rId57"/>
    <p:sldId id="384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62"/>
            <p14:sldId id="363"/>
            <p14:sldId id="345"/>
            <p14:sldId id="387"/>
            <p14:sldId id="388"/>
            <p14:sldId id="364"/>
            <p14:sldId id="346"/>
            <p14:sldId id="365"/>
            <p14:sldId id="350"/>
            <p14:sldId id="366"/>
            <p14:sldId id="347"/>
            <p14:sldId id="367"/>
            <p14:sldId id="348"/>
            <p14:sldId id="349"/>
            <p14:sldId id="359"/>
            <p14:sldId id="368"/>
            <p14:sldId id="351"/>
            <p14:sldId id="369"/>
            <p14:sldId id="358"/>
            <p14:sldId id="370"/>
            <p14:sldId id="352"/>
            <p14:sldId id="371"/>
            <p14:sldId id="353"/>
            <p14:sldId id="354"/>
            <p14:sldId id="372"/>
            <p14:sldId id="389"/>
            <p14:sldId id="355"/>
            <p14:sldId id="360"/>
            <p14:sldId id="385"/>
            <p14:sldId id="373"/>
            <p14:sldId id="334"/>
            <p14:sldId id="374"/>
            <p14:sldId id="336"/>
            <p14:sldId id="335"/>
            <p14:sldId id="337"/>
            <p14:sldId id="375"/>
            <p14:sldId id="338"/>
            <p14:sldId id="376"/>
            <p14:sldId id="340"/>
            <p14:sldId id="377"/>
            <p14:sldId id="378"/>
            <p14:sldId id="341"/>
            <p14:sldId id="379"/>
            <p14:sldId id="343"/>
            <p14:sldId id="380"/>
            <p14:sldId id="356"/>
            <p14:sldId id="381"/>
            <p14:sldId id="330"/>
            <p14:sldId id="331"/>
            <p14:sldId id="382"/>
            <p14:sldId id="390"/>
            <p14:sldId id="332"/>
            <p14:sldId id="383"/>
            <p14:sldId id="391"/>
            <p14:sldId id="357"/>
            <p14:sldId id="386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9BF"/>
    <a:srgbClr val="80ACD2"/>
    <a:srgbClr val="91BCDF"/>
    <a:srgbClr val="FFFFFF"/>
    <a:srgbClr val="8BB0CF"/>
    <a:srgbClr val="B95B22"/>
    <a:srgbClr val="C9E7A7"/>
    <a:srgbClr val="7AA5C8"/>
    <a:srgbClr val="42739C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2" autoAdjust="0"/>
    <p:restoredTop sz="99346" autoAdjust="0"/>
  </p:normalViewPr>
  <p:slideViewPr>
    <p:cSldViewPr>
      <p:cViewPr varScale="1">
        <p:scale>
          <a:sx n="83" d="100"/>
          <a:sy n="83" d="100"/>
        </p:scale>
        <p:origin x="84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18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이벤트가 무엇이고 언제 발생하는지 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 코드로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작성할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발생하는 이벤트가 </a:t>
            </a:r>
            <a:r>
              <a:rPr lang="en-US" altLang="ko-KR" dirty="0"/>
              <a:t>DOM </a:t>
            </a:r>
            <a:r>
              <a:rPr lang="ko-KR" altLang="en-US" dirty="0" err="1"/>
              <a:t>트리를</a:t>
            </a:r>
            <a:r>
              <a:rPr lang="ko-KR" altLang="en-US" dirty="0"/>
              <a:t> 따라 흘러가는 경로를 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문서와 이미지의 로딩 완료 시 호출되는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en-US" dirty="0" err="1"/>
              <a:t>리스너를</a:t>
            </a:r>
            <a:r>
              <a:rPr lang="ko-KR" altLang="en-US" dirty="0"/>
              <a:t> 작성할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폼에 발생하는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다룰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마우스 관련 이벤트를 다룰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키 관련 이벤트를 다룰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기초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5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DOM </a:t>
            </a:r>
            <a:r>
              <a:rPr lang="ko-KR" altLang="en-US"/>
              <a:t>객체의 </a:t>
            </a:r>
            <a:r>
              <a:rPr lang="en-US" altLang="ko-KR"/>
              <a:t>addEventListener() </a:t>
            </a:r>
            <a:r>
              <a:rPr lang="ko-KR" altLang="en-US"/>
              <a:t>메소드 활용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64008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941168"/>
            <a:ext cx="66967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over);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5" y="1937132"/>
            <a:ext cx="7835265" cy="23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9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EF083DC-E572-4F7F-BDE0-ADDC9C3EE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916832"/>
            <a:ext cx="2646745" cy="189356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50199"/>
            <a:ext cx="570286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let p;</a:t>
            </a:r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/>
              <a:t>	p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mouseover</a:t>
            </a:r>
            <a:r>
              <a:rPr lang="en-US" altLang="ko-KR" sz="1200" b="1" dirty="0">
                <a:solidFill>
                  <a:srgbClr val="C00000"/>
                </a:solidFill>
              </a:rPr>
              <a:t>", over);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mouseout</a:t>
            </a:r>
            <a:r>
              <a:rPr lang="en-US" altLang="ko-KR" sz="1200" b="1" dirty="0">
                <a:solidFill>
                  <a:srgbClr val="C00000"/>
                </a:solidFill>
              </a:rPr>
              <a:t>", out);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id="p"</a:t>
            </a:r>
            <a:r>
              <a:rPr lang="en-US" altLang="ko-KR" sz="1200" dirty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485512" y="5013176"/>
            <a:ext cx="1528052" cy="442674"/>
          </a:xfrm>
          <a:prstGeom prst="wedgeRoundRectCallout">
            <a:avLst>
              <a:gd name="adj1" fmla="val 78905"/>
              <a:gd name="adj2" fmla="val 771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이곳에 마우스를 올리면 배경색 변함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300191" y="4023523"/>
            <a:ext cx="2646745" cy="1893563"/>
            <a:chOff x="6300191" y="4023523"/>
            <a:chExt cx="2646745" cy="189356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89CAF6E-1A29-41E1-999F-40E3A14F7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1" y="4023523"/>
              <a:ext cx="2646745" cy="1893563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48" y="5661248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26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익명 함수로 이벤트 리스너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익명 함수</a:t>
            </a:r>
            <a:r>
              <a:rPr lang="en-US" altLang="ko-KR" dirty="0"/>
              <a:t>(anonymous function)</a:t>
            </a:r>
          </a:p>
          <a:p>
            <a:pPr lvl="1"/>
            <a:r>
              <a:rPr lang="ko-KR" altLang="en-US" dirty="0"/>
              <a:t>함수 이름 없이 필요한 곳에 함수의 코드를 바로 작성</a:t>
            </a:r>
            <a:endParaRPr lang="en-US" altLang="ko-KR" dirty="0"/>
          </a:p>
          <a:p>
            <a:pPr marL="64008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코드가 짧거나 한 곳에서만 사용하는 경우</a:t>
            </a:r>
            <a:r>
              <a:rPr lang="en-US" altLang="ko-KR" dirty="0"/>
              <a:t>, </a:t>
            </a:r>
            <a:r>
              <a:rPr lang="ko-KR" altLang="en-US" dirty="0"/>
              <a:t>익명 함수 편리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674947"/>
            <a:ext cx="73448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function 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함수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3049073"/>
            <a:ext cx="734481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function 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함수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3116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3E2688-8D38-4091-9876-D0B64726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65" y="1845857"/>
            <a:ext cx="2837668" cy="177425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 </a:t>
            </a:r>
            <a:r>
              <a:rPr lang="ko-KR" altLang="en-US" dirty="0"/>
              <a:t>익명 함수로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619215"/>
            <a:ext cx="5256584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익명 함수로 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let p;</a:t>
            </a:r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/>
              <a:t>	p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("p");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p.onmouseover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function () {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함수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this.style.backgroundColor</a:t>
            </a:r>
            <a:r>
              <a:rPr lang="en-US" altLang="ko-KR" sz="1200" b="1" dirty="0"/>
              <a:t> = "orchid";</a:t>
            </a:r>
          </a:p>
          <a:p>
            <a:pPr defTabSz="180000"/>
            <a:r>
              <a:rPr lang="en-US" altLang="ko-KR" sz="1200" b="1" dirty="0"/>
              <a:t>	};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mouseout</a:t>
            </a:r>
            <a:r>
              <a:rPr lang="en-US" altLang="ko-KR" sz="1200" dirty="0"/>
              <a:t>", </a:t>
            </a:r>
          </a:p>
          <a:p>
            <a:pPr defTabSz="180000"/>
            <a:r>
              <a:rPr lang="en-US" altLang="ko-KR" sz="1200" b="1" dirty="0"/>
              <a:t>		function () { </a:t>
            </a:r>
            <a:r>
              <a:rPr lang="en-US" altLang="ko-KR" sz="1200" b="1" dirty="0" err="1"/>
              <a:t>this.style.backgroundColor</a:t>
            </a:r>
            <a:r>
              <a:rPr lang="en-US" altLang="ko-KR" sz="1200" b="1" dirty="0"/>
              <a:t>="white"; }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함수</a:t>
            </a:r>
          </a:p>
          <a:p>
            <a:pPr defTabSz="180000"/>
            <a:r>
              <a:rPr lang="en-US" altLang="ko-KR" sz="1200" dirty="0"/>
              <a:t>	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익명 함수로 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</a:t>
            </a:r>
            <a:r>
              <a:rPr lang="en-US" altLang="ko-KR" sz="1200" b="1" dirty="0"/>
              <a:t> id="p"</a:t>
            </a:r>
            <a:r>
              <a:rPr lang="en-US" altLang="ko-KR" sz="1200" dirty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499992" y="5517232"/>
            <a:ext cx="1528052" cy="442674"/>
          </a:xfrm>
          <a:prstGeom prst="wedgeRoundRectCallout">
            <a:avLst>
              <a:gd name="adj1" fmla="val 74401"/>
              <a:gd name="adj2" fmla="val -672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이곳에 마우스를 올리면 배경색 변함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793164" y="3933446"/>
            <a:ext cx="2837668" cy="1774253"/>
            <a:chOff x="5793164" y="3933446"/>
            <a:chExt cx="2837668" cy="17742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2FCAB7-0A74-464E-B1F0-F7C99C90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164" y="3933446"/>
              <a:ext cx="2837668" cy="1774253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378" y="5445224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53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 </a:t>
            </a:r>
            <a:r>
              <a:rPr lang="en-US" altLang="ko-KR" dirty="0"/>
              <a:t>4 </a:t>
            </a:r>
            <a:r>
              <a:rPr lang="ko-KR" altLang="en-US" dirty="0"/>
              <a:t>가지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83272" y="2365891"/>
            <a:ext cx="5328592" cy="6713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&lt;p id="p" </a:t>
            </a:r>
            <a:r>
              <a:rPr lang="en-US" altLang="ko-KR" sz="1200" dirty="0" err="1"/>
              <a:t>onmouseover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='orchid'"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&lt;/p&gt;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83272" y="3374004"/>
            <a:ext cx="53285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function over()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err="1"/>
              <a:t>p.onmouseover</a:t>
            </a:r>
            <a:r>
              <a:rPr lang="en-US" altLang="ko-KR" sz="1200" dirty="0"/>
              <a:t> = over;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509120"/>
            <a:ext cx="5328096" cy="432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 err="1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over);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483768" y="5229200"/>
            <a:ext cx="5328096" cy="285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p.onmouseover</a:t>
            </a:r>
            <a:r>
              <a:rPr lang="en-US" altLang="ko-KR" sz="1200" dirty="0"/>
              <a:t> = function () { 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="orchid"; };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080" y="2365891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 HTML </a:t>
            </a:r>
            <a:r>
              <a:rPr lang="ko-KR" altLang="en-US" sz="1200" dirty="0"/>
              <a:t>태그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080" y="330199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endParaRPr lang="en-US" altLang="ko-KR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프로퍼티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55080" y="4437112"/>
            <a:ext cx="169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(3) 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이용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080" y="5157192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(4) </a:t>
            </a:r>
            <a:r>
              <a:rPr lang="ko-KR" altLang="en-US" sz="1200" dirty="0"/>
              <a:t>익명</a:t>
            </a:r>
            <a:r>
              <a:rPr lang="en-US" altLang="ko-KR" sz="1200" dirty="0"/>
              <a:t> </a:t>
            </a:r>
            <a:r>
              <a:rPr lang="ko-KR" altLang="en-US" sz="1200" dirty="0"/>
              <a:t>함수 이용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83768" y="5805264"/>
            <a:ext cx="5328096" cy="665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</a:t>
            </a:r>
          </a:p>
          <a:p>
            <a:pPr defTabSz="180000"/>
            <a:r>
              <a:rPr lang="en-US" altLang="ko-KR" sz="1200" dirty="0"/>
              <a:t>	function () { 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="orchid"; } </a:t>
            </a:r>
          </a:p>
          <a:p>
            <a:pPr defTabSz="180000"/>
            <a:r>
              <a:rPr lang="en-US" altLang="ko-KR" sz="1200" dirty="0"/>
              <a:t>);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5080" y="5805264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(5) </a:t>
            </a:r>
            <a:r>
              <a:rPr lang="ko-KR" altLang="en-US" sz="1200" dirty="0"/>
              <a:t>익명</a:t>
            </a:r>
            <a:r>
              <a:rPr lang="en-US" altLang="ko-KR" sz="1200" dirty="0"/>
              <a:t> </a:t>
            </a:r>
            <a:r>
              <a:rPr lang="ko-KR" altLang="en-US" sz="1200" dirty="0"/>
              <a:t>함수 이용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49133" y="1388142"/>
            <a:ext cx="536273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="orchid";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32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A6B4BCC-3823-4124-A9FC-55398718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51" y="3919114"/>
            <a:ext cx="3035437" cy="180846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이벤트 객체</a:t>
            </a:r>
            <a:r>
              <a:rPr lang="en-US" altLang="ko-KR" dirty="0"/>
              <a:t>(event object)</a:t>
            </a:r>
          </a:p>
          <a:p>
            <a:pPr lvl="1"/>
            <a:r>
              <a:rPr lang="ko-KR" altLang="en-US" dirty="0"/>
              <a:t>발생한 이벤트에 관련된 다양한 정보를 담은 객체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mousedown</a:t>
            </a:r>
            <a:r>
              <a:rPr lang="en-US" altLang="ko-KR" dirty="0"/>
              <a:t> </a:t>
            </a:r>
            <a:r>
              <a:rPr lang="ko-KR" altLang="en-US" dirty="0"/>
              <a:t>이벤트의 경우</a:t>
            </a:r>
            <a:r>
              <a:rPr lang="en-US" altLang="ko-KR" dirty="0"/>
              <a:t>, </a:t>
            </a:r>
            <a:r>
              <a:rPr lang="ko-KR" altLang="en-US" dirty="0"/>
              <a:t>마우스 좌표와 버튼 번호 등</a:t>
            </a:r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이벤트의 경우</a:t>
            </a:r>
            <a:r>
              <a:rPr lang="en-US" altLang="ko-KR" dirty="0"/>
              <a:t>, </a:t>
            </a:r>
            <a:r>
              <a:rPr lang="ko-KR" altLang="en-US" dirty="0"/>
              <a:t>키 </a:t>
            </a:r>
            <a:r>
              <a:rPr lang="en-US" altLang="ko-KR" dirty="0" err="1"/>
              <a:t>코드</a:t>
            </a:r>
            <a:r>
              <a:rPr lang="en-US" altLang="ko-KR" dirty="0"/>
              <a:t> 값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 fontAlgn="base"/>
            <a:r>
              <a:rPr lang="ko-KR" altLang="en-US" dirty="0"/>
              <a:t>이벤트가 처리되고 나면 이벤트 객체 소멸</a:t>
            </a:r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9A2E2B-22A7-4A8A-AA47-75F29B4C7B22}"/>
              </a:ext>
            </a:extLst>
          </p:cNvPr>
          <p:cNvGrpSpPr/>
          <p:nvPr/>
        </p:nvGrpSpPr>
        <p:grpSpPr>
          <a:xfrm>
            <a:off x="3207213" y="3815692"/>
            <a:ext cx="4001995" cy="2734165"/>
            <a:chOff x="3207213" y="3815692"/>
            <a:chExt cx="4001995" cy="273416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750" y="5342364"/>
              <a:ext cx="212697" cy="307851"/>
            </a:xfrm>
            <a:prstGeom prst="rect">
              <a:avLst/>
            </a:prstGeom>
            <a:solidFill>
              <a:srgbClr val="FF0000"/>
            </a:solidFill>
          </p:spPr>
        </p:pic>
        <p:grpSp>
          <p:nvGrpSpPr>
            <p:cNvPr id="8" name="그룹 7"/>
            <p:cNvGrpSpPr/>
            <p:nvPr/>
          </p:nvGrpSpPr>
          <p:grpSpPr>
            <a:xfrm>
              <a:off x="4121191" y="5615096"/>
              <a:ext cx="720080" cy="934761"/>
              <a:chOff x="3200521" y="4630057"/>
              <a:chExt cx="720080" cy="93476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200521" y="4795377"/>
                <a:ext cx="7200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>
                    <a:sym typeface="Wingdings" panose="05000000000000000000" pitchFamily="2" charset="2"/>
                  </a:rPr>
                  <a:t></a:t>
                </a:r>
                <a:endParaRPr lang="ko-KR" altLang="en-US" sz="4400" dirty="0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3229429" y="4630057"/>
                <a:ext cx="90714" cy="486229"/>
              </a:xfrm>
              <a:custGeom>
                <a:avLst/>
                <a:gdLst>
                  <a:gd name="connsiteX0" fmla="*/ 90714 w 90714"/>
                  <a:gd name="connsiteY0" fmla="*/ 486229 h 486229"/>
                  <a:gd name="connsiteX1" fmla="*/ 29028 w 90714"/>
                  <a:gd name="connsiteY1" fmla="*/ 254000 h 486229"/>
                  <a:gd name="connsiteX2" fmla="*/ 0 w 90714"/>
                  <a:gd name="connsiteY2" fmla="*/ 0 h 48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14" h="486229">
                    <a:moveTo>
                      <a:pt x="90714" y="486229"/>
                    </a:moveTo>
                    <a:cubicBezTo>
                      <a:pt x="67430" y="410633"/>
                      <a:pt x="44147" y="335038"/>
                      <a:pt x="29028" y="254000"/>
                    </a:cubicBezTo>
                    <a:cubicBezTo>
                      <a:pt x="13909" y="172962"/>
                      <a:pt x="6048" y="42333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5633359" y="3815692"/>
              <a:ext cx="1575849" cy="6480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이벤트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리스너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자바스크립트 코드 </a:t>
              </a:r>
            </a:p>
          </p:txBody>
        </p:sp>
        <p:sp>
          <p:nvSpPr>
            <p:cNvPr id="10" name="포인트가 6개인 별 9"/>
            <p:cNvSpPr/>
            <p:nvPr/>
          </p:nvSpPr>
          <p:spPr>
            <a:xfrm>
              <a:off x="3207213" y="4771751"/>
              <a:ext cx="1271095" cy="720080"/>
            </a:xfrm>
            <a:prstGeom prst="star6">
              <a:avLst>
                <a:gd name="adj" fmla="val 38442"/>
                <a:gd name="hf" fmla="val 115470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mousedown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이벤트발생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409223" y="4488932"/>
              <a:ext cx="2007994" cy="682152"/>
            </a:xfrm>
            <a:custGeom>
              <a:avLst/>
              <a:gdLst>
                <a:gd name="connsiteX0" fmla="*/ 0 w 1651223"/>
                <a:gd name="connsiteY0" fmla="*/ 566058 h 578601"/>
                <a:gd name="connsiteX1" fmla="*/ 1378857 w 1651223"/>
                <a:gd name="connsiteY1" fmla="*/ 504372 h 578601"/>
                <a:gd name="connsiteX2" fmla="*/ 1651000 w 1651223"/>
                <a:gd name="connsiteY2" fmla="*/ 0 h 57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223" h="578601">
                  <a:moveTo>
                    <a:pt x="0" y="566058"/>
                  </a:moveTo>
                  <a:cubicBezTo>
                    <a:pt x="551845" y="582386"/>
                    <a:pt x="1103690" y="598715"/>
                    <a:pt x="1378857" y="504372"/>
                  </a:cubicBezTo>
                  <a:cubicBezTo>
                    <a:pt x="1654024" y="410029"/>
                    <a:pt x="1652512" y="205014"/>
                    <a:pt x="1651000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314845" y="5186241"/>
              <a:ext cx="872062" cy="611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마우스 클릭 좌표</a:t>
              </a:r>
              <a:r>
                <a:rPr lang="en-US" altLang="ko-KR" sz="8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버튼 번호</a:t>
              </a:r>
              <a:r>
                <a:rPr lang="en-US" altLang="ko-KR" sz="8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휠이</a:t>
              </a:r>
              <a:r>
                <a:rPr lang="ko-KR" altLang="en-US" sz="800" dirty="0">
                  <a:solidFill>
                    <a:schemeClr val="tx1"/>
                  </a:solidFill>
                </a:rPr>
                <a:t> 구른 값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6176" y="5373216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이벤트 객체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933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객체 전달받기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이벤트 객체는 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함수의 첫 번째 매개변수에 전달</a:t>
            </a:r>
          </a:p>
          <a:p>
            <a:pPr marL="365760" lvl="1" indent="0">
              <a:buNone/>
            </a:pPr>
            <a:r>
              <a:rPr lang="en-US" altLang="ko-KR" sz="1800" dirty="0"/>
              <a:t>1. </a:t>
            </a:r>
            <a:r>
              <a:rPr lang="ko-KR" altLang="en-US" sz="1800" dirty="0"/>
              <a:t>이름을 가진 이벤트 </a:t>
            </a:r>
            <a:r>
              <a:rPr lang="ko-KR" altLang="en-US" sz="1800" dirty="0" err="1"/>
              <a:t>리스너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marL="365760" lvl="1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익명 함수의 경우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marL="365760" lvl="1" indent="0">
              <a:buNone/>
            </a:pPr>
            <a:r>
              <a:rPr lang="en-US" altLang="ko-KR" sz="1800" dirty="0"/>
              <a:t>3. HTML </a:t>
            </a:r>
            <a:r>
              <a:rPr lang="ko-KR" altLang="en-US" sz="1800" dirty="0"/>
              <a:t>태그에 이벤트 </a:t>
            </a:r>
            <a:r>
              <a:rPr lang="ko-KR" altLang="en-US" sz="1800" dirty="0" err="1"/>
              <a:t>리스너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en-US" altLang="ko-KR" sz="1600" b="1" dirty="0"/>
              <a:t>event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라는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이름으로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전달</a:t>
            </a:r>
            <a:endParaRPr lang="en-US" altLang="ko-KR" sz="1600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84269"/>
            <a:ext cx="604867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 이벤트 객체 전달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40" y="3491716"/>
            <a:ext cx="604867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 이벤트 객체 전달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43698" y="4996333"/>
            <a:ext cx="60486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event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=“alert(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event.type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&lt;/div&gt; </a:t>
            </a:r>
          </a:p>
        </p:txBody>
      </p:sp>
      <p:sp>
        <p:nvSpPr>
          <p:cNvPr id="12" name="자유형 11"/>
          <p:cNvSpPr/>
          <p:nvPr/>
        </p:nvSpPr>
        <p:spPr>
          <a:xfrm>
            <a:off x="2487313" y="5225774"/>
            <a:ext cx="954685" cy="702365"/>
          </a:xfrm>
          <a:custGeom>
            <a:avLst/>
            <a:gdLst>
              <a:gd name="connsiteX0" fmla="*/ 953835 w 954685"/>
              <a:gd name="connsiteY0" fmla="*/ 702365 h 702365"/>
              <a:gd name="connsiteX1" fmla="*/ 821313 w 954685"/>
              <a:gd name="connsiteY1" fmla="*/ 437322 h 702365"/>
              <a:gd name="connsiteX2" fmla="*/ 123365 w 954685"/>
              <a:gd name="connsiteY2" fmla="*/ 353391 h 702365"/>
              <a:gd name="connsiteX3" fmla="*/ 4096 w 954685"/>
              <a:gd name="connsiteY3" fmla="*/ 0 h 70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685" h="702365">
                <a:moveTo>
                  <a:pt x="953835" y="702365"/>
                </a:moveTo>
                <a:cubicBezTo>
                  <a:pt x="956780" y="598924"/>
                  <a:pt x="959725" y="495484"/>
                  <a:pt x="821313" y="437322"/>
                </a:cubicBezTo>
                <a:cubicBezTo>
                  <a:pt x="682901" y="379160"/>
                  <a:pt x="259568" y="426278"/>
                  <a:pt x="123365" y="353391"/>
                </a:cubicBezTo>
                <a:cubicBezTo>
                  <a:pt x="-12838" y="280504"/>
                  <a:pt x="-4371" y="140252"/>
                  <a:pt x="409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79912" y="5432235"/>
            <a:ext cx="2898550" cy="289441"/>
          </a:xfrm>
          <a:prstGeom prst="wedgeRoundRectCallout">
            <a:avLst>
              <a:gd name="adj1" fmla="val -59277"/>
              <a:gd name="adj2" fmla="val 1296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event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라는 이름으로 이벤트 객체 전달받음</a:t>
            </a:r>
          </a:p>
        </p:txBody>
      </p:sp>
    </p:spTree>
    <p:extLst>
      <p:ext uri="{BB962C8B-B14F-4D97-AF65-F5344CB8AC3E}">
        <p14:creationId xmlns:p14="http://schemas.microsoft.com/office/powerpoint/2010/main" val="242163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8A73107-6D86-4E4A-BEDB-901FB64C4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99" y="4282190"/>
            <a:ext cx="2393818" cy="139431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 </a:t>
            </a:r>
            <a:r>
              <a:rPr lang="ko-KR" altLang="en-US" dirty="0"/>
              <a:t>이벤트 </a:t>
            </a:r>
            <a:r>
              <a:rPr lang="ko-KR" altLang="en-US" dirty="0" err="1"/>
              <a:t>리스너에서</a:t>
            </a:r>
            <a:r>
              <a:rPr lang="ko-KR" altLang="en-US" dirty="0"/>
              <a:t> 이벤트 객체 전달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714230"/>
            <a:ext cx="462338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이벤트 객체 전달받기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 id="p"&gt;</a:t>
            </a:r>
            <a:r>
              <a:rPr lang="ko-KR" altLang="en-US" sz="1400" dirty="0"/>
              <a:t>이곳에 마우스를 올려 보세요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/>
              <a:t>f(event)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&lt;/button&gt;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f(e) { // e</a:t>
            </a:r>
            <a:r>
              <a:rPr lang="ko-KR" altLang="en-US" sz="1400" b="1" dirty="0"/>
              <a:t>는 현재 발생한 이벤트 객체</a:t>
            </a:r>
          </a:p>
          <a:p>
            <a:pPr defTabSz="180000"/>
            <a:r>
              <a:rPr lang="en-US" altLang="ko-KR" sz="1400" dirty="0"/>
              <a:t>	alert(</a:t>
            </a:r>
            <a:r>
              <a:rPr lang="en-US" altLang="ko-KR" sz="1400" b="1" dirty="0" err="1"/>
              <a:t>e.type</a:t>
            </a:r>
            <a:r>
              <a:rPr lang="en-US" altLang="ko-KR" sz="1400" dirty="0"/>
              <a:t>); // </a:t>
            </a:r>
            <a:r>
              <a:rPr lang="ko-KR" altLang="en-US" sz="1400" dirty="0"/>
              <a:t>이벤트 종류 출력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("p").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 = f;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5886684" y="5204372"/>
            <a:ext cx="368105" cy="29840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13" idx="5"/>
          </p:cNvCxnSpPr>
          <p:nvPr/>
        </p:nvCxnSpPr>
        <p:spPr>
          <a:xfrm>
            <a:off x="6200881" y="5459075"/>
            <a:ext cx="332646" cy="155135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F633269-055C-44F0-B51C-EC407CFD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05" y="5143769"/>
            <a:ext cx="2276121" cy="1132284"/>
          </a:xfrm>
          <a:prstGeom prst="rect">
            <a:avLst/>
          </a:prstGeom>
          <a:ln w="6350">
            <a:solidFill>
              <a:schemeClr val="accent6">
                <a:lumMod val="75000"/>
              </a:schemeClr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5572699" y="1714231"/>
            <a:ext cx="3186352" cy="2218825"/>
            <a:chOff x="5572699" y="1714231"/>
            <a:chExt cx="3186352" cy="22188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E96841-F15A-4033-92D6-AB1C8EA93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2699" y="1714231"/>
              <a:ext cx="2393818" cy="139431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13877E3-980D-40C4-AFE5-67EFCA9C7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4805" y="2832522"/>
              <a:ext cx="2194246" cy="1100534"/>
            </a:xfrm>
            <a:prstGeom prst="rect">
              <a:avLst/>
            </a:prstGeom>
            <a:ln w="635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22" y="2492896"/>
              <a:ext cx="173774" cy="173774"/>
            </a:xfrm>
            <a:prstGeom prst="rect">
              <a:avLst/>
            </a:prstGeom>
          </p:spPr>
        </p:pic>
      </p:grpSp>
      <p:sp>
        <p:nvSpPr>
          <p:cNvPr id="22" name="모서리가 둥근 사각형 설명선 21"/>
          <p:cNvSpPr/>
          <p:nvPr/>
        </p:nvSpPr>
        <p:spPr>
          <a:xfrm>
            <a:off x="7357661" y="1908525"/>
            <a:ext cx="1716791" cy="476726"/>
          </a:xfrm>
          <a:prstGeom prst="wedgeRoundRectCallout">
            <a:avLst>
              <a:gd name="adj1" fmla="val -60479"/>
              <a:gd name="adj2" fmla="val 554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텍스트 위 아무 곳이나</a:t>
            </a:r>
            <a:endParaRPr lang="en-US" altLang="ko-KR" sz="1100" kern="0" dirty="0">
              <a:solidFill>
                <a:srgbClr val="000000"/>
              </a:solidFill>
              <a:latin typeface="+mj-ea"/>
            </a:endParaRPr>
          </a:p>
          <a:p>
            <a:pPr fontAlgn="base" latinLnBrk="0"/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마우스를 올릴 때</a:t>
            </a:r>
          </a:p>
        </p:txBody>
      </p:sp>
    </p:spTree>
    <p:extLst>
      <p:ext uri="{BB962C8B-B14F-4D97-AF65-F5344CB8AC3E}">
        <p14:creationId xmlns:p14="http://schemas.microsoft.com/office/powerpoint/2010/main" val="107718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객체에 들어 있는 정보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객체에 들어 있는 정보</a:t>
            </a:r>
            <a:endParaRPr lang="en-US" altLang="ko-KR" dirty="0"/>
          </a:p>
          <a:p>
            <a:pPr lvl="1"/>
            <a:r>
              <a:rPr lang="ko-KR" altLang="en-US" dirty="0"/>
              <a:t>현재 발생한 이벤트에 관한 다양한 정보</a:t>
            </a:r>
            <a:endParaRPr lang="en-US" altLang="ko-KR" dirty="0"/>
          </a:p>
          <a:p>
            <a:pPr lvl="2"/>
            <a:r>
              <a:rPr lang="ko-KR" altLang="en-US" dirty="0"/>
              <a:t>이벤트 객체의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알 수 있음</a:t>
            </a:r>
            <a:endParaRPr lang="en-US" altLang="ko-KR" dirty="0"/>
          </a:p>
          <a:p>
            <a:pPr lvl="1"/>
            <a:r>
              <a:rPr lang="ko-KR" altLang="en-US" dirty="0"/>
              <a:t>이벤트의 종류마다 조금씩 다름</a:t>
            </a:r>
          </a:p>
          <a:p>
            <a:pPr lvl="2"/>
            <a:r>
              <a:rPr lang="ko-KR" altLang="en-US" dirty="0"/>
              <a:t>이벤트 객체의 공통 멤버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2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 err="1"/>
              <a:t>타겟</a:t>
            </a:r>
            <a:r>
              <a:rPr lang="ko-KR" altLang="en-US" dirty="0"/>
              <a:t> 객체 가리킴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타겟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이벤트를 유발시킨 </a:t>
            </a:r>
            <a:r>
              <a:rPr lang="en-US" altLang="ko-KR" dirty="0"/>
              <a:t>DOM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3"/>
            <a:r>
              <a:rPr lang="en-US" altLang="ko-KR" dirty="0"/>
              <a:t>&lt;button&gt; </a:t>
            </a:r>
            <a:r>
              <a:rPr lang="ko-KR" altLang="en-US" dirty="0"/>
              <a:t>태그의 버튼을 클릭하였으면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/>
              <a:t>click </a:t>
            </a:r>
            <a:r>
              <a:rPr lang="ko-KR" altLang="en-US" dirty="0"/>
              <a:t>이벤트의 이벤트 </a:t>
            </a:r>
            <a:r>
              <a:rPr lang="ko-KR" altLang="en-US" dirty="0" err="1"/>
              <a:t>타겟은</a:t>
            </a:r>
            <a:r>
              <a:rPr lang="ko-KR" altLang="en-US" dirty="0"/>
              <a:t> 버튼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8694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9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62089AF-FDBB-4727-B0F2-972C20A67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45" y="1452433"/>
            <a:ext cx="2699890" cy="23088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A2510-B5F6-4830-84FE-379790ECB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45" y="3933056"/>
            <a:ext cx="2699890" cy="286059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51520" y="1452433"/>
            <a:ext cx="507976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&lt;title&gt;</a:t>
            </a:r>
            <a:r>
              <a:rPr lang="ko-KR" altLang="en-US" sz="1400" dirty="0">
                <a:latin typeface="+mj-lt"/>
              </a:rPr>
              <a:t>이벤트 객체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&lt;p id="p"&gt;</a:t>
            </a:r>
            <a:r>
              <a:rPr lang="ko-KR" altLang="en-US" sz="1400" dirty="0">
                <a:latin typeface="+mj-lt"/>
              </a:rPr>
              <a:t>버튼을 클릭하면 이벤트 객체를 출력합니다</a:t>
            </a:r>
            <a:r>
              <a:rPr lang="en-US" altLang="ko-KR" sz="14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&lt;button </a:t>
            </a:r>
            <a:r>
              <a:rPr lang="en-US" altLang="ko-KR" sz="1400" b="1" dirty="0" err="1">
                <a:latin typeface="+mj-lt"/>
              </a:rPr>
              <a:t>onclick</a:t>
            </a:r>
            <a:r>
              <a:rPr lang="en-US" altLang="ko-KR" sz="1400" b="1" dirty="0">
                <a:latin typeface="+mj-lt"/>
              </a:rPr>
              <a:t>="f(event)"</a:t>
            </a:r>
            <a:r>
              <a:rPr lang="en-US" altLang="ko-KR" sz="1400" dirty="0">
                <a:latin typeface="+mj-lt"/>
              </a:rPr>
              <a:t>&gt;</a:t>
            </a:r>
            <a:r>
              <a:rPr lang="ko-KR" altLang="en-US" sz="1400" dirty="0">
                <a:latin typeface="+mj-lt"/>
              </a:rPr>
              <a:t>클릭하세요</a:t>
            </a:r>
            <a:r>
              <a:rPr lang="en-US" altLang="ko-KR" sz="1400" dirty="0">
                <a:latin typeface="+mj-lt"/>
              </a:rPr>
              <a:t>&lt;/button&gt;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function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f(e)</a:t>
            </a:r>
            <a:r>
              <a:rPr lang="en-US" altLang="ko-KR" sz="1400" dirty="0">
                <a:latin typeface="+mj-lt"/>
              </a:rPr>
              <a:t> { // e</a:t>
            </a:r>
            <a:r>
              <a:rPr lang="ko-KR" altLang="en-US" sz="1400" dirty="0">
                <a:latin typeface="+mj-lt"/>
              </a:rPr>
              <a:t>는 현재 발생한 이벤트 객체</a:t>
            </a:r>
          </a:p>
          <a:p>
            <a:pPr defTabSz="180000"/>
            <a:r>
              <a:rPr lang="en-US" altLang="ko-KR" sz="1400" dirty="0">
                <a:latin typeface="+mj-lt"/>
              </a:rPr>
              <a:t>	let text = "type: " + </a:t>
            </a:r>
            <a:r>
              <a:rPr lang="en-US" altLang="ko-KR" sz="1400" b="1" dirty="0" err="1">
                <a:latin typeface="+mj-lt"/>
              </a:rPr>
              <a:t>e.type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 </a:t>
            </a:r>
          </a:p>
          <a:p>
            <a:pPr defTabSz="180000"/>
            <a:r>
              <a:rPr lang="en-US" altLang="ko-KR" sz="1400" dirty="0">
                <a:latin typeface="+mj-lt"/>
              </a:rPr>
              <a:t>					+ "target: " + </a:t>
            </a:r>
            <a:r>
              <a:rPr lang="en-US" altLang="ko-KR" sz="1400" b="1" dirty="0" err="1">
                <a:latin typeface="+mj-lt"/>
              </a:rPr>
              <a:t>e.target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>
                <a:latin typeface="+mj-lt"/>
              </a:rPr>
              <a:t>					+ "</a:t>
            </a:r>
            <a:r>
              <a:rPr lang="en-US" altLang="ko-KR" sz="1400" dirty="0" err="1">
                <a:latin typeface="+mj-lt"/>
              </a:rPr>
              <a:t>currentTarget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>
                <a:latin typeface="+mj-lt"/>
              </a:rPr>
              <a:t>e.currentTarget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>
                <a:latin typeface="+mj-lt"/>
              </a:rPr>
              <a:t>					+ "</a:t>
            </a:r>
            <a:r>
              <a:rPr lang="en-US" altLang="ko-KR" sz="1400" dirty="0" err="1">
                <a:latin typeface="+mj-lt"/>
              </a:rPr>
              <a:t>defaultPrevented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>
                <a:latin typeface="+mj-lt"/>
              </a:rPr>
              <a:t>e.defaultPrevented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	let p = </a:t>
            </a:r>
            <a:r>
              <a:rPr lang="en-US" altLang="ko-KR" sz="1400" dirty="0" err="1">
                <a:latin typeface="+mj-lt"/>
              </a:rPr>
              <a:t>document.getElementById</a:t>
            </a:r>
            <a:r>
              <a:rPr lang="en-US" altLang="ko-KR" sz="1400" dirty="0">
                <a:latin typeface="+mj-lt"/>
              </a:rPr>
              <a:t>("p");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p.innerHTML</a:t>
            </a:r>
            <a:r>
              <a:rPr lang="en-US" altLang="ko-KR" sz="1400" dirty="0">
                <a:latin typeface="+mj-lt"/>
              </a:rPr>
              <a:t> = text; // 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 </a:t>
            </a:r>
            <a:r>
              <a:rPr lang="ko-KR" altLang="en-US" dirty="0"/>
              <a:t>이벤트 객체의 프로퍼티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48593" y="5843921"/>
            <a:ext cx="1528052" cy="612934"/>
          </a:xfrm>
          <a:prstGeom prst="wedgeRoundRectCallout">
            <a:avLst>
              <a:gd name="adj1" fmla="val 79323"/>
              <a:gd name="adj2" fmla="val 36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버튼을 클릭하면 </a:t>
            </a:r>
            <a:r>
              <a:rPr lang="en-US" altLang="ko-KR" sz="1000" dirty="0"/>
              <a:t>click </a:t>
            </a:r>
            <a:r>
              <a:rPr lang="ko-KR" altLang="en-US" sz="1000" dirty="0"/>
              <a:t>이벤트 객체의 </a:t>
            </a:r>
            <a:r>
              <a:rPr lang="ko-KR" altLang="en-US" sz="1000" dirty="0" err="1"/>
              <a:t>프로퍼티</a:t>
            </a:r>
            <a:r>
              <a:rPr lang="ko-KR" altLang="en-US" sz="1000" dirty="0"/>
              <a:t> 출력</a:t>
            </a:r>
          </a:p>
        </p:txBody>
      </p:sp>
      <p:sp>
        <p:nvSpPr>
          <p:cNvPr id="8" name="자유형 7"/>
          <p:cNvSpPr/>
          <p:nvPr/>
        </p:nvSpPr>
        <p:spPr>
          <a:xfrm flipH="1">
            <a:off x="5327862" y="5689833"/>
            <a:ext cx="615715" cy="212833"/>
          </a:xfrm>
          <a:custGeom>
            <a:avLst/>
            <a:gdLst>
              <a:gd name="connsiteX0" fmla="*/ 618727 w 618727"/>
              <a:gd name="connsiteY0" fmla="*/ 476546 h 510235"/>
              <a:gd name="connsiteX1" fmla="*/ 2710 w 618727"/>
              <a:gd name="connsiteY1" fmla="*/ 96 h 510235"/>
              <a:gd name="connsiteX2" fmla="*/ 435847 w 618727"/>
              <a:gd name="connsiteY2" fmla="*/ 510235 h 5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727" h="510235">
                <a:moveTo>
                  <a:pt x="618727" y="476546"/>
                </a:moveTo>
                <a:cubicBezTo>
                  <a:pt x="325958" y="235513"/>
                  <a:pt x="33190" y="-5519"/>
                  <a:pt x="2710" y="96"/>
                </a:cubicBezTo>
                <a:cubicBezTo>
                  <a:pt x="-27770" y="5711"/>
                  <a:pt x="204038" y="257973"/>
                  <a:pt x="435847" y="510235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16146" y="5229200"/>
            <a:ext cx="2536885" cy="1016212"/>
          </a:xfrm>
          <a:prstGeom prst="roundRect">
            <a:avLst>
              <a:gd name="adj" fmla="val 7330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개요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  <a:endParaRPr lang="en-US" altLang="ko-KR" dirty="0"/>
          </a:p>
          <a:p>
            <a:pPr lvl="1"/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  <a:r>
              <a:rPr lang="en-US" altLang="ko-KR" dirty="0"/>
              <a:t>, </a:t>
            </a:r>
            <a:r>
              <a:rPr lang="ko-KR" altLang="en-US" dirty="0"/>
              <a:t>이미지나 </a:t>
            </a:r>
            <a:r>
              <a:rPr lang="en-US" altLang="ko-KR" dirty="0"/>
              <a:t>HTML </a:t>
            </a:r>
            <a:r>
              <a:rPr lang="ko-KR" altLang="en-US" dirty="0"/>
              <a:t>문서의 로딩</a:t>
            </a:r>
            <a:r>
              <a:rPr lang="en-US" altLang="ko-KR" dirty="0"/>
              <a:t>, </a:t>
            </a:r>
            <a:r>
              <a:rPr lang="ko-KR" altLang="en-US" dirty="0"/>
              <a:t>타이머의 타임아웃 등 사용자의 입력 행위나</a:t>
            </a:r>
            <a:r>
              <a:rPr lang="en-US" altLang="ko-KR" dirty="0"/>
              <a:t> </a:t>
            </a:r>
            <a:r>
              <a:rPr lang="ko-KR" altLang="en-US" dirty="0"/>
              <a:t>문서나 브라우저의 상태 변화를 자바스크립트 코드에게 알리는 통지</a:t>
            </a:r>
            <a:r>
              <a:rPr lang="en-US" altLang="ko-KR" dirty="0"/>
              <a:t>(notification)</a:t>
            </a:r>
            <a:endParaRPr lang="ko-KR" altLang="en-US" dirty="0"/>
          </a:p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1"/>
            <a:r>
              <a:rPr lang="ko-KR" altLang="en-US" dirty="0"/>
              <a:t>발생한 이벤트에 대처하기 위해 작성된 자바스크립트 코드</a:t>
            </a:r>
          </a:p>
          <a:p>
            <a:r>
              <a:rPr lang="ko-KR" altLang="en-US" dirty="0"/>
              <a:t>이벤트 종류</a:t>
            </a:r>
            <a:endParaRPr lang="en-US" altLang="ko-KR" dirty="0"/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에서 이벤트 종류는 </a:t>
            </a:r>
            <a:r>
              <a:rPr lang="en-US" altLang="ko-KR" dirty="0"/>
              <a:t>70</a:t>
            </a:r>
            <a:r>
              <a:rPr lang="ko-KR" altLang="en-US" dirty="0"/>
              <a:t>여가지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이름은 이벤트 이름 앞에 </a:t>
            </a:r>
            <a:r>
              <a:rPr lang="en-US" altLang="ko-KR" dirty="0"/>
              <a:t>on</a:t>
            </a:r>
            <a:r>
              <a:rPr lang="ko-KR" altLang="en-US" dirty="0"/>
              <a:t>을 덧붙임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onmousedown</a:t>
            </a:r>
            <a:r>
              <a:rPr lang="en-US" altLang="ko-KR" dirty="0"/>
              <a:t> : </a:t>
            </a:r>
            <a:r>
              <a:rPr lang="en-US" altLang="ko-KR" dirty="0" err="1"/>
              <a:t>mousedown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onkeydown</a:t>
            </a:r>
            <a:r>
              <a:rPr lang="en-US" altLang="ko-KR" dirty="0"/>
              <a:t> :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err="1"/>
              <a:t>리스너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43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이벤트의 디폴트 행동 취소</a:t>
            </a:r>
            <a:r>
              <a:rPr lang="en-US" altLang="ko-KR" dirty="0"/>
              <a:t>, </a:t>
            </a:r>
            <a:r>
              <a:rPr lang="en-US" altLang="ko-KR" dirty="0" err="1"/>
              <a:t>preventDefault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이벤트의 디폴트 행동이란</a:t>
            </a:r>
            <a:r>
              <a:rPr lang="en-US" altLang="ko-KR" sz="2000" dirty="0"/>
              <a:t>?</a:t>
            </a:r>
            <a:endParaRPr lang="en-US" altLang="ko-KR" sz="1600" dirty="0"/>
          </a:p>
          <a:p>
            <a:pPr lvl="1"/>
            <a:r>
              <a:rPr lang="ko-KR" altLang="en-US" sz="1600" dirty="0"/>
              <a:t>특정 이벤트에 대한 </a:t>
            </a:r>
            <a:r>
              <a:rPr lang="en-US" altLang="ko-KR" sz="1600" dirty="0"/>
              <a:t>HTML </a:t>
            </a:r>
            <a:r>
              <a:rPr lang="ko-KR" altLang="en-US" sz="1600" dirty="0"/>
              <a:t>태그의 기본 행동</a:t>
            </a:r>
            <a:endParaRPr lang="en-US" altLang="ko-KR" sz="1600" dirty="0"/>
          </a:p>
          <a:p>
            <a:pPr lvl="1"/>
            <a:r>
              <a:rPr lang="ko-KR" altLang="en-US" sz="1600" dirty="0"/>
              <a:t>사례</a:t>
            </a:r>
            <a:endParaRPr lang="en-US" altLang="ko-KR" sz="1600" dirty="0"/>
          </a:p>
          <a:p>
            <a:pPr lvl="2"/>
            <a:r>
              <a:rPr lang="en-US" altLang="ko-KR" sz="1600" dirty="0"/>
              <a:t>&lt;a&gt;</a:t>
            </a:r>
            <a:r>
              <a:rPr lang="ko-KR" altLang="en-US" sz="1600" dirty="0"/>
              <a:t>의 </a:t>
            </a:r>
            <a:r>
              <a:rPr lang="en-US" altLang="ko-KR" sz="1600" dirty="0"/>
              <a:t>click </a:t>
            </a:r>
            <a:r>
              <a:rPr lang="ko-KR" altLang="en-US" sz="1600" dirty="0"/>
              <a:t>이벤트의 디폴트 행동 </a:t>
            </a:r>
            <a:r>
              <a:rPr lang="en-US" altLang="ko-KR" sz="1600" dirty="0"/>
              <a:t>: </a:t>
            </a:r>
            <a:r>
              <a:rPr lang="ko-KR" altLang="en-US" sz="1600" dirty="0"/>
              <a:t>웹 페이지 이동</a:t>
            </a:r>
            <a:endParaRPr lang="en-US" altLang="ko-KR" sz="1600" dirty="0"/>
          </a:p>
          <a:p>
            <a:pPr lvl="2"/>
            <a:r>
              <a:rPr lang="en-US" altLang="ko-KR" sz="1600" dirty="0"/>
              <a:t>submit </a:t>
            </a:r>
            <a:r>
              <a:rPr lang="ko-KR" altLang="en-US" sz="1600" dirty="0"/>
              <a:t>버튼의 </a:t>
            </a:r>
            <a:r>
              <a:rPr lang="en-US" altLang="ko-KR" sz="1600" dirty="0"/>
              <a:t>click </a:t>
            </a:r>
            <a:r>
              <a:rPr lang="ko-KR" altLang="en-US" sz="1600" dirty="0"/>
              <a:t>이벤트의 디폴트 행동 </a:t>
            </a:r>
            <a:r>
              <a:rPr lang="en-US" altLang="ko-KR" sz="1600" dirty="0"/>
              <a:t>: </a:t>
            </a:r>
            <a:r>
              <a:rPr lang="ko-KR" altLang="en-US" sz="1600" dirty="0"/>
              <a:t>폼 데이터 전송</a:t>
            </a:r>
            <a:endParaRPr lang="en-US" altLang="ko-KR" sz="1600" dirty="0"/>
          </a:p>
          <a:p>
            <a:pPr lvl="2"/>
            <a:r>
              <a:rPr lang="en-US" altLang="ko-KR" sz="1600" dirty="0"/>
              <a:t>&lt;input type=“checkbox”&gt;</a:t>
            </a:r>
            <a:r>
              <a:rPr lang="ko-KR" altLang="en-US" sz="1600" dirty="0"/>
              <a:t>의 </a:t>
            </a:r>
            <a:r>
              <a:rPr lang="en-US" altLang="ko-KR" sz="1600" dirty="0"/>
              <a:t>click </a:t>
            </a:r>
            <a:r>
              <a:rPr lang="ko-KR" altLang="en-US" sz="1600" dirty="0"/>
              <a:t>이벤트의 디폴트 행동 </a:t>
            </a:r>
            <a:r>
              <a:rPr lang="en-US" altLang="ko-KR" sz="1600" dirty="0"/>
              <a:t>: </a:t>
            </a:r>
            <a:r>
              <a:rPr lang="ko-KR" altLang="en-US" sz="1600" dirty="0"/>
              <a:t>체크박스선택</a:t>
            </a:r>
            <a:endParaRPr lang="en-US" altLang="ko-KR" sz="1600" dirty="0"/>
          </a:p>
          <a:p>
            <a:r>
              <a:rPr lang="ko-KR" altLang="en-US" sz="2000" dirty="0"/>
              <a:t>이벤트의 디폴트 행동을 막는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1. </a:t>
            </a:r>
            <a:r>
              <a:rPr lang="ko-KR" altLang="en-US" sz="1800" dirty="0"/>
              <a:t>이벤트 </a:t>
            </a:r>
            <a:r>
              <a:rPr lang="ko-KR" altLang="en-US" sz="1800" dirty="0" err="1"/>
              <a:t>리스너에서</a:t>
            </a:r>
            <a:r>
              <a:rPr lang="ko-KR" altLang="en-US" sz="1800" dirty="0"/>
              <a:t> </a:t>
            </a:r>
            <a:r>
              <a:rPr lang="en-US" altLang="ko-KR" sz="1800" dirty="0"/>
              <a:t>false </a:t>
            </a:r>
            <a:r>
              <a:rPr lang="ko-KR" altLang="en-US" sz="1800" dirty="0"/>
              <a:t>리턴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2. </a:t>
            </a:r>
            <a:r>
              <a:rPr lang="ko-KR" altLang="en-US" sz="1800" dirty="0"/>
              <a:t>이벤트 객체의 </a:t>
            </a:r>
            <a:r>
              <a:rPr lang="en-US" altLang="ko-KR" sz="1800" dirty="0" err="1"/>
              <a:t>preventDefault</a:t>
            </a:r>
            <a:r>
              <a:rPr lang="en-US" altLang="ko-KR" sz="1800" dirty="0"/>
              <a:t>()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fontAlgn="base"/>
            <a:r>
              <a:rPr lang="ko-KR" altLang="en-US" sz="2000" dirty="0"/>
              <a:t>이벤트 객체의 </a:t>
            </a:r>
            <a:r>
              <a:rPr lang="en-US" altLang="ko-KR" sz="2000" dirty="0"/>
              <a:t>cancelable </a:t>
            </a:r>
            <a:r>
              <a:rPr lang="ko-KR" altLang="en-US" sz="2000" dirty="0" err="1"/>
              <a:t>프로퍼티가</a:t>
            </a:r>
            <a:r>
              <a:rPr lang="ko-KR" altLang="en-US" sz="2000" dirty="0"/>
              <a:t> </a:t>
            </a:r>
            <a:r>
              <a:rPr lang="en-US" altLang="ko-KR" sz="2000" dirty="0"/>
              <a:t>true</a:t>
            </a:r>
            <a:r>
              <a:rPr lang="ko-KR" altLang="en-US" sz="2000" dirty="0"/>
              <a:t>인 경우만 취소 가능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3699010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="return false"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링크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5573" y="5040169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event.preventDefault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();"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링크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3917066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13A8B6C-FC9E-4C95-8B0E-0D44BD777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36" y="1772815"/>
            <a:ext cx="2923593" cy="240152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4E58FE-7215-4D7D-A310-42ECB7A97B60}"/>
              </a:ext>
            </a:extLst>
          </p:cNvPr>
          <p:cNvGrpSpPr/>
          <p:nvPr/>
        </p:nvGrpSpPr>
        <p:grpSpPr>
          <a:xfrm>
            <a:off x="5350193" y="4476824"/>
            <a:ext cx="3412807" cy="1256980"/>
            <a:chOff x="838200" y="2357437"/>
            <a:chExt cx="5959713" cy="21431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B8AB6A-3153-4CCC-9C0F-68A25E275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143"/>
            <a:stretch/>
          </p:blipFill>
          <p:spPr>
            <a:xfrm>
              <a:off x="838200" y="2357437"/>
              <a:ext cx="4021832" cy="21431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0E64AD-70FD-4B8B-AC65-DA8A215D7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536"/>
            <a:stretch/>
          </p:blipFill>
          <p:spPr>
            <a:xfrm>
              <a:off x="4000217" y="2357437"/>
              <a:ext cx="2797696" cy="214312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 </a:t>
            </a:r>
            <a:r>
              <a:rPr lang="ko-KR" altLang="en-US" dirty="0"/>
              <a:t>이벤트의 디폴트 행동 취소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24847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query() {</a:t>
            </a:r>
          </a:p>
          <a:p>
            <a:pPr defTabSz="180000"/>
            <a:r>
              <a:rPr lang="en-US" altLang="ko-KR" sz="1200" b="1" dirty="0"/>
              <a:t>	let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ret = confirm("</a:t>
            </a:r>
            <a:r>
              <a:rPr lang="ko-KR" altLang="en-US" sz="1200" b="1" dirty="0" err="1"/>
              <a:t>네이버로</a:t>
            </a:r>
            <a:r>
              <a:rPr lang="ko-KR" altLang="en-US" sz="1200" b="1" dirty="0"/>
              <a:t> 이동하시겠습니까</a:t>
            </a:r>
            <a:r>
              <a:rPr lang="en-US" altLang="ko-KR" sz="1200" b="1" dirty="0"/>
              <a:t>?");</a:t>
            </a:r>
          </a:p>
          <a:p>
            <a:pPr defTabSz="180000"/>
            <a:r>
              <a:rPr lang="en-US" altLang="ko-KR" sz="1200" b="1" dirty="0"/>
              <a:t>	return ret; </a:t>
            </a:r>
            <a:r>
              <a:rPr lang="en-US" altLang="ko-KR" sz="1200" dirty="0"/>
              <a:t>// confirm()</a:t>
            </a:r>
            <a:r>
              <a:rPr lang="ko-KR" altLang="en-US" sz="1200" dirty="0"/>
              <a:t>의 리턴 값은 </a:t>
            </a:r>
            <a:r>
              <a:rPr lang="en-US" altLang="ko-KR" sz="1200" dirty="0"/>
              <a:t>true </a:t>
            </a:r>
            <a:r>
              <a:rPr lang="ko-KR" altLang="en-US" sz="1200" dirty="0"/>
              <a:t>또는 </a:t>
            </a:r>
            <a:r>
              <a:rPr lang="en-US" altLang="ko-KR" sz="1200" dirty="0"/>
              <a:t>false 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noAction</a:t>
            </a:r>
            <a:r>
              <a:rPr lang="en-US" altLang="ko-KR" sz="1200" b="1" dirty="0"/>
              <a:t>(e)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e.preventDefault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이벤트의 디폴트 행동 강제취소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="return query()"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네이버로</a:t>
            </a:r>
            <a:r>
              <a:rPr lang="ko-KR" altLang="en-US" sz="1200" dirty="0"/>
              <a:t> 이동할 지 물어보는 링크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	&lt;input type="checkbox"&gt;</a:t>
            </a:r>
            <a:r>
              <a:rPr lang="ko-KR" altLang="en-US" sz="1200" dirty="0"/>
              <a:t>빵</a:t>
            </a:r>
            <a:r>
              <a:rPr lang="en-US" altLang="ko-KR" sz="1200" dirty="0"/>
              <a:t>(</a:t>
            </a:r>
            <a:r>
              <a:rPr lang="ko-KR" altLang="en-US" sz="1200" dirty="0"/>
              <a:t>체크 됨</a:t>
            </a:r>
            <a:r>
              <a:rPr lang="en-US" altLang="ko-KR" sz="1200" dirty="0"/>
              <a:t>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&lt;input type="checkbox"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noAction</a:t>
            </a:r>
            <a:r>
              <a:rPr lang="en-US" altLang="ko-KR" sz="1200" b="1" dirty="0"/>
              <a:t>(event)"</a:t>
            </a:r>
            <a:r>
              <a:rPr lang="en-US" altLang="ko-KR" sz="1200" dirty="0"/>
              <a:t>&gt;</a:t>
            </a:r>
            <a:r>
              <a:rPr lang="ko-KR" altLang="en-US" sz="1200" dirty="0"/>
              <a:t>술</a:t>
            </a:r>
            <a:r>
              <a:rPr lang="en-US" altLang="ko-KR" sz="1200" dirty="0"/>
              <a:t>(</a:t>
            </a:r>
            <a:r>
              <a:rPr lang="ko-KR" altLang="en-US" sz="1200" dirty="0"/>
              <a:t>체크 안됨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194474" y="5877272"/>
            <a:ext cx="1656184" cy="442674"/>
          </a:xfrm>
          <a:prstGeom prst="wedgeRoundRectCallout">
            <a:avLst>
              <a:gd name="adj1" fmla="val 15736"/>
              <a:gd name="adj2" fmla="val -132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취소 버튼을 누르면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  <a:r>
              <a:rPr lang="ko-KR" altLang="en-US" sz="1000" dirty="0" err="1"/>
              <a:t>네이버로</a:t>
            </a:r>
            <a:r>
              <a:rPr lang="ko-KR" altLang="en-US" sz="1000" dirty="0"/>
              <a:t> 이동하지 않음</a:t>
            </a:r>
          </a:p>
        </p:txBody>
      </p:sp>
      <p:sp>
        <p:nvSpPr>
          <p:cNvPr id="5" name="자유형 4"/>
          <p:cNvSpPr/>
          <p:nvPr/>
        </p:nvSpPr>
        <p:spPr>
          <a:xfrm>
            <a:off x="7164288" y="3283024"/>
            <a:ext cx="334284" cy="1193800"/>
          </a:xfrm>
          <a:custGeom>
            <a:avLst/>
            <a:gdLst>
              <a:gd name="connsiteX0" fmla="*/ 0 w 334284"/>
              <a:gd name="connsiteY0" fmla="*/ 0 h 1193800"/>
              <a:gd name="connsiteX1" fmla="*/ 287867 w 334284"/>
              <a:gd name="connsiteY1" fmla="*/ 635000 h 1193800"/>
              <a:gd name="connsiteX2" fmla="*/ 330200 w 334284"/>
              <a:gd name="connsiteY2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84" h="1193800">
                <a:moveTo>
                  <a:pt x="0" y="0"/>
                </a:moveTo>
                <a:cubicBezTo>
                  <a:pt x="116417" y="218016"/>
                  <a:pt x="232834" y="436033"/>
                  <a:pt x="287867" y="635000"/>
                </a:cubicBezTo>
                <a:cubicBezTo>
                  <a:pt x="342900" y="833967"/>
                  <a:pt x="336550" y="1013883"/>
                  <a:pt x="330200" y="1193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4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흐름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sz="2000" dirty="0"/>
              <a:t>이벤트 흐름이란</a:t>
            </a:r>
            <a:r>
              <a:rPr lang="en-US" altLang="ko-KR" sz="2000" dirty="0"/>
              <a:t>?</a:t>
            </a:r>
          </a:p>
          <a:p>
            <a:pPr lvl="1"/>
            <a:r>
              <a:rPr lang="ko-KR" altLang="en-US" sz="1800" dirty="0"/>
              <a:t>이벤트가 발생하면 </a:t>
            </a:r>
            <a:r>
              <a:rPr lang="en-US" altLang="ko-KR" sz="1800" dirty="0"/>
              <a:t>window </a:t>
            </a:r>
            <a:r>
              <a:rPr lang="ko-KR" altLang="en-US" sz="1800" dirty="0"/>
              <a:t>객체에 먼저 도달하고</a:t>
            </a:r>
            <a:r>
              <a:rPr lang="en-US" altLang="ko-KR" sz="1800" dirty="0"/>
              <a:t>, DOM </a:t>
            </a:r>
            <a:r>
              <a:rPr lang="ko-KR" altLang="en-US" sz="1800" dirty="0" err="1"/>
              <a:t>트리를</a:t>
            </a:r>
            <a:r>
              <a:rPr lang="ko-KR" altLang="en-US" sz="1800" dirty="0"/>
              <a:t> 따라 이벤트 </a:t>
            </a:r>
            <a:r>
              <a:rPr lang="ko-KR" altLang="en-US" sz="1800" dirty="0" err="1"/>
              <a:t>타겟에</a:t>
            </a:r>
            <a:r>
              <a:rPr lang="ko-KR" altLang="en-US" sz="1800" dirty="0"/>
              <a:t> 도착하고</a:t>
            </a:r>
            <a:r>
              <a:rPr lang="en-US" altLang="ko-KR" sz="1800" dirty="0"/>
              <a:t>, </a:t>
            </a:r>
            <a:r>
              <a:rPr lang="ko-KR" altLang="en-US" sz="1800" dirty="0"/>
              <a:t>다시 반대 방향으로 흘러 </a:t>
            </a:r>
            <a:r>
              <a:rPr lang="en-US" altLang="ko-KR" sz="1800" dirty="0"/>
              <a:t>window </a:t>
            </a:r>
            <a:r>
              <a:rPr lang="ko-KR" altLang="en-US" sz="1800" dirty="0"/>
              <a:t>객체에 도달한 다음 사라지는 과정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이벤트가 흘러가는 과정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캡쳐</a:t>
            </a:r>
            <a:r>
              <a:rPr lang="ko-KR" altLang="en-US" sz="1800" dirty="0"/>
              <a:t> 단계</a:t>
            </a:r>
            <a:r>
              <a:rPr lang="en-US" altLang="ko-KR" sz="1800" dirty="0"/>
              <a:t>(capturing phase) </a:t>
            </a:r>
          </a:p>
          <a:p>
            <a:pPr lvl="2"/>
            <a:r>
              <a:rPr lang="ko-KR" altLang="en-US" sz="1600" dirty="0"/>
              <a:t>이벤트가 </a:t>
            </a:r>
            <a:r>
              <a:rPr lang="en-US" altLang="ko-KR" sz="1600" dirty="0"/>
              <a:t>window </a:t>
            </a:r>
            <a:r>
              <a:rPr lang="ko-KR" altLang="en-US" sz="1600" dirty="0"/>
              <a:t>객체에서 중간의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객체를 거쳐 </a:t>
            </a:r>
            <a:r>
              <a:rPr lang="ko-KR" altLang="en-US" sz="1600" dirty="0" err="1"/>
              <a:t>타겟</a:t>
            </a:r>
            <a:r>
              <a:rPr lang="en-US" altLang="ko-KR" sz="1600" dirty="0"/>
              <a:t> </a:t>
            </a:r>
            <a:r>
              <a:rPr lang="ko-KR" altLang="en-US" sz="1600" dirty="0"/>
              <a:t>객체에 전달되는 과정</a:t>
            </a:r>
            <a:endParaRPr lang="en-US" altLang="ko-KR" sz="1600" dirty="0"/>
          </a:p>
          <a:p>
            <a:pPr lvl="2"/>
            <a:r>
              <a:rPr lang="ko-KR" altLang="en-US" sz="1600" dirty="0"/>
              <a:t>이벤트가 거쳐가는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</a:t>
            </a:r>
            <a:r>
              <a:rPr lang="en-US" altLang="ko-KR" sz="1600" dirty="0"/>
              <a:t>(window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의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실행 </a:t>
            </a:r>
            <a:endParaRPr lang="en-US" altLang="ko-KR" sz="1600" dirty="0"/>
          </a:p>
          <a:p>
            <a:pPr lvl="1"/>
            <a:r>
              <a:rPr lang="ko-KR" altLang="en-US" sz="1800" dirty="0"/>
              <a:t>버블 단계</a:t>
            </a:r>
            <a:r>
              <a:rPr lang="en-US" altLang="ko-KR" sz="1800" dirty="0"/>
              <a:t>(bubbling phase) </a:t>
            </a:r>
          </a:p>
          <a:p>
            <a:pPr lvl="2"/>
            <a:r>
              <a:rPr lang="ko-KR" altLang="en-US" sz="1600" dirty="0"/>
              <a:t>이벤트가 </a:t>
            </a:r>
            <a:r>
              <a:rPr lang="ko-KR" altLang="en-US" sz="1600" dirty="0" err="1"/>
              <a:t>타겟에서</a:t>
            </a:r>
            <a:r>
              <a:rPr lang="ko-KR" altLang="en-US" sz="1600" dirty="0"/>
              <a:t> 중간의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객체를 거쳐</a:t>
            </a:r>
            <a:r>
              <a:rPr lang="en-US" altLang="ko-KR" sz="1600" dirty="0"/>
              <a:t> window </a:t>
            </a:r>
            <a:r>
              <a:rPr lang="ko-KR" altLang="en-US" sz="1600" dirty="0"/>
              <a:t>객체에 전달되는 과정 </a:t>
            </a:r>
            <a:endParaRPr lang="en-US" altLang="ko-KR" sz="1600" dirty="0"/>
          </a:p>
          <a:p>
            <a:pPr lvl="2"/>
            <a:r>
              <a:rPr lang="ko-KR" altLang="en-US" sz="1600" dirty="0"/>
              <a:t>이벤트가 거쳐가는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</a:t>
            </a:r>
            <a:r>
              <a:rPr lang="en-US" altLang="ko-KR" sz="1600" dirty="0"/>
              <a:t>(window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의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실행 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en-US" altLang="ko-KR" sz="2000" dirty="0"/>
              <a:t>DOM </a:t>
            </a:r>
            <a:r>
              <a:rPr lang="ko-KR" altLang="en-US" sz="2000" dirty="0"/>
              <a:t>객체에는 </a:t>
            </a:r>
            <a:r>
              <a:rPr lang="ko-KR" altLang="en-US" sz="2000" dirty="0" err="1"/>
              <a:t>캡쳐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리스너와</a:t>
            </a:r>
            <a:r>
              <a:rPr lang="ko-KR" altLang="en-US" sz="2000" dirty="0"/>
              <a:t> 버블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두 개 모두 작성할 수 있음</a:t>
            </a:r>
            <a:endParaRPr lang="en-US" altLang="ko-KR" sz="2000" dirty="0"/>
          </a:p>
          <a:p>
            <a:pPr lvl="0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0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AF448C7-9C03-47F3-91DE-D8D1406A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3" y="2348880"/>
            <a:ext cx="3120461" cy="185912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흐름 사례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샘플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9796" y="2144177"/>
            <a:ext cx="3888432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&lt;html&gt;&lt;head&gt;&lt;title&gt;HTML DOM </a:t>
            </a:r>
            <a:r>
              <a:rPr lang="ko-KR" altLang="en-US" sz="1100" dirty="0"/>
              <a:t>트리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&lt;p style="</a:t>
            </a:r>
            <a:r>
              <a:rPr lang="en-US" altLang="ko-KR" sz="1100" dirty="0" err="1"/>
              <a:t>color:blue</a:t>
            </a:r>
            <a:r>
              <a:rPr lang="en-US" altLang="ko-KR" sz="1100" dirty="0"/>
              <a:t>" &gt;</a:t>
            </a:r>
            <a:r>
              <a:rPr lang="ko-KR" altLang="en-US" sz="1100" dirty="0"/>
              <a:t>이것은 </a:t>
            </a:r>
          </a:p>
          <a:p>
            <a:pPr defTabSz="180000"/>
            <a:r>
              <a:rPr lang="en-US" altLang="ko-KR" sz="1100" dirty="0"/>
              <a:t>    &lt;span style="</a:t>
            </a:r>
            <a:r>
              <a:rPr lang="en-US" altLang="ko-KR" sz="1100" dirty="0" err="1"/>
              <a:t>color:red</a:t>
            </a:r>
            <a:r>
              <a:rPr lang="en-US" altLang="ko-KR" sz="1100" dirty="0"/>
              <a:t>"&gt;</a:t>
            </a:r>
            <a:r>
              <a:rPr lang="ko-KR" altLang="en-US" sz="1100" dirty="0"/>
              <a:t>문장입니다</a:t>
            </a:r>
            <a:r>
              <a:rPr lang="en-US" altLang="ko-KR" sz="1100" dirty="0"/>
              <a:t>.&lt;/span&gt;</a:t>
            </a:r>
          </a:p>
          <a:p>
            <a:pPr defTabSz="180000"/>
            <a:r>
              <a:rPr lang="en-US" altLang="ko-KR" sz="1100" dirty="0"/>
              <a:t>&lt;/p&gt;</a:t>
            </a:r>
          </a:p>
          <a:p>
            <a:pPr defTabSz="180000"/>
            <a:r>
              <a:rPr lang="en-US" altLang="ko-KR" sz="1100" dirty="0"/>
              <a:t>&lt;form&gt;</a:t>
            </a:r>
          </a:p>
          <a:p>
            <a:pPr defTabSz="180000"/>
            <a:r>
              <a:rPr lang="en-US" altLang="ko-KR" sz="1100" dirty="0"/>
              <a:t>    &lt;input type="text"&gt;</a:t>
            </a:r>
          </a:p>
          <a:p>
            <a:pPr defTabSz="180000"/>
            <a:r>
              <a:rPr lang="en-US" altLang="ko-KR" sz="1100" dirty="0"/>
              <a:t>    </a:t>
            </a:r>
            <a:r>
              <a:rPr lang="en-US" altLang="ko-KR" sz="1100" b="1" dirty="0"/>
              <a:t>&lt;input type="button" value="</a:t>
            </a:r>
            <a:r>
              <a:rPr lang="ko-KR" altLang="en-US" sz="1100" b="1" dirty="0"/>
              <a:t>테스트</a:t>
            </a:r>
            <a:r>
              <a:rPr lang="en-US" altLang="ko-KR" sz="1100" b="1" dirty="0"/>
              <a:t>" id="button"&gt;</a:t>
            </a:r>
            <a:endParaRPr lang="ko-KR" altLang="en-US" sz="1100" b="1" dirty="0"/>
          </a:p>
          <a:p>
            <a:pPr defTabSz="180000"/>
            <a:r>
              <a:rPr lang="en-US" altLang="ko-KR" sz="1100" dirty="0"/>
              <a:t>    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&lt;/form&gt;</a:t>
            </a:r>
          </a:p>
          <a:p>
            <a:pPr defTabSz="180000"/>
            <a:r>
              <a:rPr lang="en-US" altLang="ko-KR" sz="1100" dirty="0"/>
              <a:t>&lt;/body&gt;&lt;/html&gt;</a:t>
            </a:r>
          </a:p>
        </p:txBody>
      </p:sp>
      <p:sp>
        <p:nvSpPr>
          <p:cNvPr id="89" name="타원 88"/>
          <p:cNvSpPr/>
          <p:nvPr/>
        </p:nvSpPr>
        <p:spPr>
          <a:xfrm>
            <a:off x="7134034" y="3459969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6582782" y="4208005"/>
            <a:ext cx="1836143" cy="272415"/>
          </a:xfrm>
          <a:prstGeom prst="wedgeRoundRectCallout">
            <a:avLst>
              <a:gd name="adj1" fmla="val 5610"/>
              <a:gd name="adj2" fmla="val -2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클릭</a:t>
            </a:r>
            <a:r>
              <a:rPr lang="en-US" altLang="ko-KR" sz="1000" dirty="0"/>
              <a:t>, click </a:t>
            </a:r>
            <a:r>
              <a:rPr lang="ko-KR" altLang="en-US" sz="1000" dirty="0"/>
              <a:t>이벤트 발생</a:t>
            </a:r>
          </a:p>
        </p:txBody>
      </p:sp>
    </p:spTree>
    <p:extLst>
      <p:ext uri="{BB962C8B-B14F-4D97-AF65-F5344CB8AC3E}">
        <p14:creationId xmlns:p14="http://schemas.microsoft.com/office/powerpoint/2010/main" val="252855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6" name="Rectangle 410"/>
          <p:cNvSpPr>
            <a:spLocks noChangeArrowheads="1"/>
          </p:cNvSpPr>
          <p:nvPr/>
        </p:nvSpPr>
        <p:spPr bwMode="auto">
          <a:xfrm>
            <a:off x="3352428" y="924581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2" name="직선 연결선 51"/>
          <p:cNvCxnSpPr>
            <a:stCxn id="46" idx="2"/>
            <a:endCxn id="53" idx="0"/>
          </p:cNvCxnSpPr>
          <p:nvPr/>
        </p:nvCxnSpPr>
        <p:spPr>
          <a:xfrm>
            <a:off x="3923928" y="1212613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3352428" y="156634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54" name="Rectangle 411"/>
          <p:cNvSpPr>
            <a:spLocks noChangeArrowheads="1"/>
          </p:cNvSpPr>
          <p:nvPr/>
        </p:nvSpPr>
        <p:spPr bwMode="auto">
          <a:xfrm>
            <a:off x="3352428" y="2180208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</a:p>
        </p:txBody>
      </p:sp>
      <p:cxnSp>
        <p:nvCxnSpPr>
          <p:cNvPr id="55" name="직선 연결선 54"/>
          <p:cNvCxnSpPr>
            <a:stCxn id="53" idx="2"/>
            <a:endCxn id="54" idx="0"/>
          </p:cNvCxnSpPr>
          <p:nvPr/>
        </p:nvCxnSpPr>
        <p:spPr>
          <a:xfrm>
            <a:off x="3923928" y="1854373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11"/>
          <p:cNvSpPr>
            <a:spLocks noChangeArrowheads="1"/>
          </p:cNvSpPr>
          <p:nvPr/>
        </p:nvSpPr>
        <p:spPr bwMode="auto">
          <a:xfrm>
            <a:off x="1864278" y="3529966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</a:p>
        </p:txBody>
      </p:sp>
      <p:sp>
        <p:nvSpPr>
          <p:cNvPr id="58" name="Rectangle 411"/>
          <p:cNvSpPr>
            <a:spLocks noChangeArrowheads="1"/>
          </p:cNvSpPr>
          <p:nvPr/>
        </p:nvSpPr>
        <p:spPr bwMode="auto">
          <a:xfrm>
            <a:off x="5258101" y="3529966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</a:p>
        </p:txBody>
      </p:sp>
      <p:sp>
        <p:nvSpPr>
          <p:cNvPr id="60" name="Rectangle 411"/>
          <p:cNvSpPr>
            <a:spLocks noChangeArrowheads="1"/>
          </p:cNvSpPr>
          <p:nvPr/>
        </p:nvSpPr>
        <p:spPr bwMode="auto">
          <a:xfrm>
            <a:off x="1823775" y="4714910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</a:p>
        </p:txBody>
      </p:sp>
      <p:cxnSp>
        <p:nvCxnSpPr>
          <p:cNvPr id="61" name="직선 연결선 60"/>
          <p:cNvCxnSpPr>
            <a:stCxn id="56" idx="2"/>
            <a:endCxn id="60" idx="0"/>
          </p:cNvCxnSpPr>
          <p:nvPr/>
        </p:nvCxnSpPr>
        <p:spPr>
          <a:xfrm flipH="1">
            <a:off x="2239752" y="3854845"/>
            <a:ext cx="9872" cy="86006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411"/>
          <p:cNvSpPr>
            <a:spLocks noChangeArrowheads="1"/>
          </p:cNvSpPr>
          <p:nvPr/>
        </p:nvSpPr>
        <p:spPr bwMode="auto">
          <a:xfrm>
            <a:off x="4328316" y="4714910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</a:p>
        </p:txBody>
      </p:sp>
      <p:sp>
        <p:nvSpPr>
          <p:cNvPr id="69" name="Rectangle 411"/>
          <p:cNvSpPr>
            <a:spLocks noChangeArrowheads="1"/>
          </p:cNvSpPr>
          <p:nvPr/>
        </p:nvSpPr>
        <p:spPr bwMode="auto">
          <a:xfrm>
            <a:off x="6385633" y="4714910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2" name="Rectangle 411"/>
          <p:cNvSpPr>
            <a:spLocks noChangeArrowheads="1"/>
          </p:cNvSpPr>
          <p:nvPr/>
        </p:nvSpPr>
        <p:spPr bwMode="auto">
          <a:xfrm>
            <a:off x="4336020" y="5743653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4" name="Rectangle 411"/>
          <p:cNvSpPr>
            <a:spLocks noChangeArrowheads="1"/>
          </p:cNvSpPr>
          <p:nvPr/>
        </p:nvSpPr>
        <p:spPr bwMode="auto">
          <a:xfrm>
            <a:off x="5640692" y="5739602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6" name="Rectangle 411"/>
          <p:cNvSpPr>
            <a:spLocks noChangeArrowheads="1"/>
          </p:cNvSpPr>
          <p:nvPr/>
        </p:nvSpPr>
        <p:spPr bwMode="auto">
          <a:xfrm>
            <a:off x="6507471" y="5743578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80" name="Rectangle 411"/>
          <p:cNvSpPr>
            <a:spLocks noChangeArrowheads="1"/>
          </p:cNvSpPr>
          <p:nvPr/>
        </p:nvSpPr>
        <p:spPr bwMode="auto">
          <a:xfrm>
            <a:off x="7295652" y="5739600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14" name="꺾인 연결선 113"/>
          <p:cNvCxnSpPr>
            <a:stCxn id="54" idx="2"/>
            <a:endCxn id="56" idx="0"/>
          </p:cNvCxnSpPr>
          <p:nvPr/>
        </p:nvCxnSpPr>
        <p:spPr>
          <a:xfrm rot="5400000">
            <a:off x="2568241" y="2174279"/>
            <a:ext cx="1037070" cy="1674304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54" idx="2"/>
            <a:endCxn id="58" idx="0"/>
          </p:cNvCxnSpPr>
          <p:nvPr/>
        </p:nvCxnSpPr>
        <p:spPr>
          <a:xfrm rot="16200000" flipH="1">
            <a:off x="4263775" y="2153049"/>
            <a:ext cx="1037070" cy="171676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58" idx="2"/>
            <a:endCxn id="62" idx="0"/>
          </p:cNvCxnSpPr>
          <p:nvPr/>
        </p:nvCxnSpPr>
        <p:spPr>
          <a:xfrm rot="5400000">
            <a:off x="4695169" y="3769387"/>
            <a:ext cx="860066" cy="1030981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stCxn id="58" idx="2"/>
            <a:endCxn id="69" idx="0"/>
          </p:cNvCxnSpPr>
          <p:nvPr/>
        </p:nvCxnSpPr>
        <p:spPr>
          <a:xfrm rot="16200000" flipH="1">
            <a:off x="5727146" y="3768390"/>
            <a:ext cx="860066" cy="103297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2" idx="2"/>
            <a:endCxn id="72" idx="0"/>
          </p:cNvCxnSpPr>
          <p:nvPr/>
        </p:nvCxnSpPr>
        <p:spPr>
          <a:xfrm>
            <a:off x="4609711" y="5034219"/>
            <a:ext cx="11968" cy="709434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69" idx="2"/>
            <a:endCxn id="74" idx="0"/>
          </p:cNvCxnSpPr>
          <p:nvPr/>
        </p:nvCxnSpPr>
        <p:spPr>
          <a:xfrm rot="5400000">
            <a:off x="5936514" y="5002450"/>
            <a:ext cx="722726" cy="75157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9" idx="2"/>
            <a:endCxn id="76" idx="0"/>
          </p:cNvCxnSpPr>
          <p:nvPr/>
        </p:nvCxnSpPr>
        <p:spPr>
          <a:xfrm rot="16200000" flipH="1">
            <a:off x="6357610" y="5332932"/>
            <a:ext cx="726702" cy="9459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69" idx="2"/>
            <a:endCxn id="80" idx="0"/>
          </p:cNvCxnSpPr>
          <p:nvPr/>
        </p:nvCxnSpPr>
        <p:spPr>
          <a:xfrm rot="16200000" flipH="1">
            <a:off x="6713613" y="4976929"/>
            <a:ext cx="722724" cy="80261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자유형 154"/>
          <p:cNvSpPr/>
          <p:nvPr/>
        </p:nvSpPr>
        <p:spPr>
          <a:xfrm>
            <a:off x="2927356" y="746214"/>
            <a:ext cx="3993248" cy="5320648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자유형 155"/>
          <p:cNvSpPr/>
          <p:nvPr/>
        </p:nvSpPr>
        <p:spPr>
          <a:xfrm rot="1178354">
            <a:off x="2529793" y="773754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1335132" y="552433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버튼 클릭으로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input </a:t>
            </a:r>
            <a:r>
              <a:rPr lang="ko-KR" altLang="en-US" sz="1100" dirty="0">
                <a:solidFill>
                  <a:srgbClr val="C00000"/>
                </a:solidFill>
              </a:rPr>
              <a:t>객체에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발생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740941" y="1949375"/>
            <a:ext cx="1308394" cy="476726"/>
          </a:xfrm>
          <a:prstGeom prst="wedgeRoundRectCallout">
            <a:avLst>
              <a:gd name="adj1" fmla="val 82156"/>
              <a:gd name="adj2" fmla="val -449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</a:t>
            </a:r>
            <a:r>
              <a:rPr lang="ko-KR" altLang="en-US" sz="1100" dirty="0" err="1"/>
              <a:t>캡쳐</a:t>
            </a:r>
            <a:r>
              <a:rPr lang="ko-KR" altLang="en-US" sz="1100" dirty="0"/>
              <a:t> 단계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(event capture)</a:t>
            </a:r>
            <a:endParaRPr lang="ko-KR" altLang="en-US" sz="1100" dirty="0"/>
          </a:p>
        </p:txBody>
      </p:sp>
      <p:sp>
        <p:nvSpPr>
          <p:cNvPr id="160" name="TextBox 159"/>
          <p:cNvSpPr txBox="1"/>
          <p:nvPr/>
        </p:nvSpPr>
        <p:spPr>
          <a:xfrm>
            <a:off x="3082802" y="922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046303" y="15564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090707" y="21851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94148" y="35299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083309" y="4706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323949" y="548280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47263" y="55133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920604" y="47092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503099" y="218020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061456" y="3518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530867" y="1540587"/>
            <a:ext cx="37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458859" y="892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777144" y="2505274"/>
            <a:ext cx="1308394" cy="476726"/>
          </a:xfrm>
          <a:prstGeom prst="wedgeRoundRectCallout">
            <a:avLst>
              <a:gd name="adj1" fmla="val -51730"/>
              <a:gd name="adj2" fmla="val 94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버블 단계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(event bubble)</a:t>
            </a:r>
            <a:endParaRPr lang="ko-KR" altLang="en-US" sz="1100" dirty="0"/>
          </a:p>
        </p:txBody>
      </p:sp>
      <p:sp>
        <p:nvSpPr>
          <p:cNvPr id="174" name="TextBox 173"/>
          <p:cNvSpPr txBox="1"/>
          <p:nvPr/>
        </p:nvSpPr>
        <p:spPr>
          <a:xfrm>
            <a:off x="4668479" y="557810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소멸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328708" y="6229906"/>
            <a:ext cx="966944" cy="289441"/>
          </a:xfrm>
          <a:prstGeom prst="wedgeRoundRectCallout">
            <a:avLst>
              <a:gd name="adj1" fmla="val 12808"/>
              <a:gd name="adj2" fmla="val -1116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</a:t>
            </a:r>
            <a:r>
              <a:rPr lang="ko-KR" altLang="en-US" sz="1100" dirty="0" err="1"/>
              <a:t>타겟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10058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리스너를</a:t>
            </a:r>
            <a:r>
              <a:rPr lang="ko-KR" altLang="en-US" dirty="0"/>
              <a:t> 모두 소유 가능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등록 시</a:t>
            </a:r>
            <a:r>
              <a:rPr lang="en-US" altLang="ko-KR" dirty="0"/>
              <a:t>,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리스너인지</a:t>
            </a:r>
            <a:r>
              <a:rPr lang="ko-KR" altLang="en-US" dirty="0"/>
              <a:t> 버블 </a:t>
            </a:r>
            <a:r>
              <a:rPr lang="ko-KR" altLang="en-US" dirty="0" err="1"/>
              <a:t>리스너인지</a:t>
            </a:r>
            <a:r>
              <a:rPr lang="ko-KR" altLang="en-US" dirty="0"/>
              <a:t> 구분</a:t>
            </a:r>
            <a:endParaRPr lang="en-US" altLang="ko-KR" dirty="0"/>
          </a:p>
          <a:p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1"/>
            <a:r>
              <a:rPr lang="en-US" altLang="ko-KR" dirty="0" err="1"/>
              <a:t>addEventListener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번째 매개 변수 이용</a:t>
            </a:r>
            <a:endParaRPr lang="en-US" altLang="ko-KR" dirty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</a:t>
            </a:r>
            <a:r>
              <a:rPr lang="en-US" altLang="ko-KR" dirty="0"/>
              <a:t>, false</a:t>
            </a:r>
            <a:r>
              <a:rPr lang="ko-KR" altLang="en-US" dirty="0"/>
              <a:t>이면 버블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ko-KR" altLang="en-US" dirty="0"/>
              <a:t>생략되면 </a:t>
            </a:r>
            <a:r>
              <a:rPr lang="en-US" altLang="ko-KR" dirty="0"/>
              <a:t>false</a:t>
            </a:r>
            <a:r>
              <a:rPr lang="ko-KR" altLang="en-US" dirty="0"/>
              <a:t>로 처리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방법의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등록의 경우</a:t>
            </a:r>
            <a:endParaRPr lang="en-US" altLang="ko-KR" dirty="0"/>
          </a:p>
          <a:p>
            <a:pPr lvl="2"/>
            <a:r>
              <a:rPr lang="ko-KR" altLang="en-US" dirty="0"/>
              <a:t>버블 </a:t>
            </a:r>
            <a:r>
              <a:rPr lang="ko-KR" altLang="en-US" dirty="0" err="1"/>
              <a:t>리스너로</a:t>
            </a:r>
            <a:r>
              <a:rPr lang="ko-KR" altLang="en-US" dirty="0"/>
              <a:t> 자동 등록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4058488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b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("button");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캡쳐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버블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79712" y="5805264"/>
            <a:ext cx="44644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버블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작동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3631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1EBFB-DD01-4F31-A7F7-17C810CD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DE86A8-CB2A-4218-AB4A-E59CB0EDAE1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" y="1916832"/>
            <a:ext cx="8153400" cy="183729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3A637-19BD-4483-9947-6F3DEEA0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57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113E85A-E98E-498B-8FEC-BD3D3CC5B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5" y="1990738"/>
            <a:ext cx="2592289" cy="176295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11BBA6-5E14-4943-95AF-3305920C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4" y="4018783"/>
            <a:ext cx="2592289" cy="218507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 </a:t>
            </a:r>
            <a:r>
              <a:rPr lang="ko-KR" altLang="en-US" dirty="0"/>
              <a:t>이벤트 흐름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8534" y="1331205"/>
            <a:ext cx="534346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&lt;html&gt;&lt;head&gt;&lt;meta charset="</a:t>
            </a:r>
            <a:r>
              <a:rPr lang="en-US" altLang="ko-KR" sz="900" dirty="0" err="1"/>
              <a:t>utf</a:t>
            </a:r>
            <a:r>
              <a:rPr lang="en-US" altLang="ko-KR" sz="900" dirty="0"/>
              <a:t>-8"&gt;&lt;title&gt;</a:t>
            </a:r>
            <a:r>
              <a:rPr lang="ko-KR" altLang="en-US" sz="900" dirty="0"/>
              <a:t>이벤트 흐름</a:t>
            </a:r>
            <a:r>
              <a:rPr lang="en-US" altLang="ko-KR" sz="900" dirty="0"/>
              <a:t>&lt;/title&gt;&lt;/head&gt;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&lt;p style="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"&gt;</a:t>
            </a:r>
            <a:r>
              <a:rPr lang="ko-KR" altLang="en-US" sz="900" dirty="0"/>
              <a:t>이것은 </a:t>
            </a:r>
          </a:p>
          <a:p>
            <a:pPr defTabSz="180000"/>
            <a:r>
              <a:rPr lang="en-US" altLang="ko-KR" sz="900" dirty="0"/>
              <a:t>	&lt;span style="</a:t>
            </a:r>
            <a:r>
              <a:rPr lang="en-US" altLang="ko-KR" sz="900" dirty="0" err="1"/>
              <a:t>color:red</a:t>
            </a:r>
            <a:r>
              <a:rPr lang="en-US" altLang="ko-KR" sz="900" dirty="0"/>
              <a:t>" id="span"&gt;</a:t>
            </a:r>
            <a:r>
              <a:rPr lang="ko-KR" altLang="en-US" sz="900" dirty="0"/>
              <a:t>문장입니다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en-US" altLang="ko-KR" sz="900" dirty="0"/>
              <a:t>    &lt;/span&gt;</a:t>
            </a:r>
          </a:p>
          <a:p>
            <a:pPr defTabSz="180000"/>
            <a:r>
              <a:rPr lang="en-US" altLang="ko-KR" sz="900" dirty="0"/>
              <a:t>&lt;/p&gt;</a:t>
            </a:r>
          </a:p>
          <a:p>
            <a:pPr defTabSz="180000"/>
            <a:r>
              <a:rPr lang="en-US" altLang="ko-KR" sz="900" dirty="0"/>
              <a:t>&lt;form&gt;</a:t>
            </a:r>
          </a:p>
          <a:p>
            <a:pPr defTabSz="180000"/>
            <a:r>
              <a:rPr lang="en-US" altLang="ko-KR" sz="900" dirty="0"/>
              <a:t>	&lt;input type="text" name="s"&gt;</a:t>
            </a:r>
          </a:p>
          <a:p>
            <a:pPr defTabSz="180000"/>
            <a:r>
              <a:rPr lang="en-US" altLang="ko-KR" sz="900" dirty="0"/>
              <a:t>	&lt;input type="button" value="</a:t>
            </a:r>
            <a:r>
              <a:rPr lang="ko-KR" altLang="en-US" sz="900" dirty="0"/>
              <a:t>테스트</a:t>
            </a:r>
            <a:r>
              <a:rPr lang="en-US" altLang="ko-KR" sz="900" dirty="0"/>
              <a:t>" id="button"&gt;</a:t>
            </a:r>
          </a:p>
          <a:p>
            <a:pPr defTabSz="180000"/>
            <a:r>
              <a:rPr lang="en-US" altLang="ko-KR" sz="900" dirty="0"/>
              <a:t>	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&lt;/form&gt;</a:t>
            </a:r>
          </a:p>
          <a:p>
            <a:pPr defTabSz="180000"/>
            <a:r>
              <a:rPr lang="en-US" altLang="ko-KR" sz="900" dirty="0"/>
              <a:t>&lt;div id="div" style="</a:t>
            </a:r>
            <a:r>
              <a:rPr lang="en-US" altLang="ko-KR" sz="900" dirty="0" err="1"/>
              <a:t>color:green</a:t>
            </a:r>
            <a:r>
              <a:rPr lang="en-US" altLang="ko-KR" sz="900" dirty="0"/>
              <a:t>"&gt;&lt;/div&gt;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let</a:t>
            </a:r>
            <a:r>
              <a:rPr lang="ko-KR" altLang="en-US" sz="900" dirty="0"/>
              <a:t> </a:t>
            </a:r>
            <a:r>
              <a:rPr lang="en-US" altLang="ko-KR" sz="900" dirty="0"/>
              <a:t>div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("div"); // </a:t>
            </a:r>
            <a:r>
              <a:rPr lang="ko-KR" altLang="en-US" sz="900" dirty="0"/>
              <a:t>이벤트 메시지 출력 공간</a:t>
            </a:r>
          </a:p>
          <a:p>
            <a:pPr defTabSz="180000"/>
            <a:r>
              <a:rPr lang="en-US" altLang="ko-KR" sz="900" dirty="0"/>
              <a:t>let button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("button");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</a:t>
            </a:r>
            <a:r>
              <a:rPr lang="ko-KR" altLang="en-US" sz="900" dirty="0" err="1"/>
              <a:t>캡쳐</a:t>
            </a:r>
            <a:r>
              <a:rPr lang="ko-KR" altLang="en-US" sz="900" dirty="0"/>
              <a:t>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capture, true);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켭쳐</a:t>
            </a:r>
            <a:r>
              <a:rPr lang="ko-KR" altLang="en-US" sz="900" dirty="0"/>
              <a:t> 단계</a:t>
            </a:r>
            <a:r>
              <a:rPr lang="en-US" altLang="ko-KR" sz="900" dirty="0"/>
              <a:t>(1) 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 err="1"/>
              <a:t>타겟</a:t>
            </a:r>
            <a:r>
              <a:rPr lang="ko-KR" altLang="en-US" sz="900" dirty="0"/>
              <a:t> 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button.addEventListener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(2)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(3)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capture(e)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div.innerHTML</a:t>
            </a:r>
            <a:r>
              <a:rPr lang="en-US" altLang="ko-KR" sz="900" dirty="0"/>
              <a:t> 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&gt;capture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bubble(e)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div.innerHTML</a:t>
            </a:r>
            <a:r>
              <a:rPr lang="en-US" altLang="ko-KR" sz="900" dirty="0"/>
              <a:t> 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&gt;bubble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&lt;/body&gt;&lt;/html&gt;</a:t>
            </a:r>
            <a:endParaRPr lang="ko-KR" altLang="en-US" sz="900" dirty="0"/>
          </a:p>
        </p:txBody>
      </p:sp>
      <p:sp>
        <p:nvSpPr>
          <p:cNvPr id="12" name="타원 11"/>
          <p:cNvSpPr/>
          <p:nvPr/>
        </p:nvSpPr>
        <p:spPr>
          <a:xfrm>
            <a:off x="7397071" y="4946481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68325" y="4503807"/>
            <a:ext cx="1199525" cy="442674"/>
          </a:xfrm>
          <a:prstGeom prst="wedgeRoundRectCallout">
            <a:avLst>
              <a:gd name="adj1" fmla="val -61250"/>
              <a:gd name="adj2" fmla="val 430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버튼을 클릭하면</a:t>
            </a:r>
            <a:endParaRPr lang="en-US" altLang="ko-KR" sz="1000" dirty="0"/>
          </a:p>
          <a:p>
            <a:pPr algn="ctr"/>
            <a:r>
              <a:rPr lang="en-US" altLang="ko-KR" sz="1000" dirty="0"/>
              <a:t>click </a:t>
            </a:r>
            <a:r>
              <a:rPr lang="ko-KR" altLang="en-US" sz="1000" dirty="0"/>
              <a:t>이벤트 발생</a:t>
            </a:r>
          </a:p>
        </p:txBody>
      </p:sp>
    </p:spTree>
    <p:extLst>
      <p:ext uri="{BB962C8B-B14F-4D97-AF65-F5344CB8AC3E}">
        <p14:creationId xmlns:p14="http://schemas.microsoft.com/office/powerpoint/2010/main" val="2410735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Rectangle 410"/>
          <p:cNvSpPr>
            <a:spLocks noChangeArrowheads="1"/>
          </p:cNvSpPr>
          <p:nvPr/>
        </p:nvSpPr>
        <p:spPr bwMode="auto">
          <a:xfrm>
            <a:off x="4067944" y="733213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" name="직선 연결선 4"/>
          <p:cNvCxnSpPr>
            <a:stCxn id="4" idx="2"/>
            <a:endCxn id="6" idx="0"/>
          </p:cNvCxnSpPr>
          <p:nvPr/>
        </p:nvCxnSpPr>
        <p:spPr>
          <a:xfrm>
            <a:off x="4639444" y="1021245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4067944" y="1374973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7" name="Rectangle 411"/>
          <p:cNvSpPr>
            <a:spLocks noChangeArrowheads="1"/>
          </p:cNvSpPr>
          <p:nvPr/>
        </p:nvSpPr>
        <p:spPr bwMode="auto">
          <a:xfrm>
            <a:off x="4067944" y="198884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</a:p>
        </p:txBody>
      </p:sp>
      <p:cxnSp>
        <p:nvCxnSpPr>
          <p:cNvPr id="8" name="직선 연결선 7"/>
          <p:cNvCxnSpPr>
            <a:stCxn id="6" idx="2"/>
            <a:endCxn id="7" idx="0"/>
          </p:cNvCxnSpPr>
          <p:nvPr/>
        </p:nvCxnSpPr>
        <p:spPr>
          <a:xfrm>
            <a:off x="4639444" y="1663005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11"/>
          <p:cNvSpPr>
            <a:spLocks noChangeArrowheads="1"/>
          </p:cNvSpPr>
          <p:nvPr/>
        </p:nvSpPr>
        <p:spPr bwMode="auto">
          <a:xfrm>
            <a:off x="2472322" y="3360564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6064238" y="3360563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</a:p>
        </p:txBody>
      </p:sp>
      <p:sp>
        <p:nvSpPr>
          <p:cNvPr id="11" name="Rectangle 411"/>
          <p:cNvSpPr>
            <a:spLocks noChangeArrowheads="1"/>
          </p:cNvSpPr>
          <p:nvPr/>
        </p:nvSpPr>
        <p:spPr bwMode="auto">
          <a:xfrm>
            <a:off x="2443468" y="4440888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</a:p>
        </p:txBody>
      </p:sp>
      <p:cxnSp>
        <p:nvCxnSpPr>
          <p:cNvPr id="12" name="직선 연결선 11"/>
          <p:cNvCxnSpPr>
            <a:stCxn id="9" idx="2"/>
            <a:endCxn id="11" idx="0"/>
          </p:cNvCxnSpPr>
          <p:nvPr/>
        </p:nvCxnSpPr>
        <p:spPr>
          <a:xfrm>
            <a:off x="2857668" y="3685443"/>
            <a:ext cx="1777" cy="75544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1"/>
          <p:cNvSpPr>
            <a:spLocks noChangeArrowheads="1"/>
          </p:cNvSpPr>
          <p:nvPr/>
        </p:nvSpPr>
        <p:spPr bwMode="auto">
          <a:xfrm>
            <a:off x="5116592" y="444955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</a:p>
        </p:txBody>
      </p:sp>
      <p:sp>
        <p:nvSpPr>
          <p:cNvPr id="14" name="Rectangle 411"/>
          <p:cNvSpPr>
            <a:spLocks noChangeArrowheads="1"/>
          </p:cNvSpPr>
          <p:nvPr/>
        </p:nvSpPr>
        <p:spPr bwMode="auto">
          <a:xfrm>
            <a:off x="7173909" y="4449559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5" name="Rectangle 411"/>
          <p:cNvSpPr>
            <a:spLocks noChangeArrowheads="1"/>
          </p:cNvSpPr>
          <p:nvPr/>
        </p:nvSpPr>
        <p:spPr bwMode="auto">
          <a:xfrm>
            <a:off x="5127186" y="5530790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6" name="Rectangle 411"/>
          <p:cNvSpPr>
            <a:spLocks noChangeArrowheads="1"/>
          </p:cNvSpPr>
          <p:nvPr/>
        </p:nvSpPr>
        <p:spPr bwMode="auto">
          <a:xfrm>
            <a:off x="6431858" y="552673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7" name="Rectangle 411"/>
          <p:cNvSpPr>
            <a:spLocks noChangeArrowheads="1"/>
          </p:cNvSpPr>
          <p:nvPr/>
        </p:nvSpPr>
        <p:spPr bwMode="auto">
          <a:xfrm>
            <a:off x="7298637" y="5530715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8" name="Rectangle 411"/>
          <p:cNvSpPr>
            <a:spLocks noChangeArrowheads="1"/>
          </p:cNvSpPr>
          <p:nvPr/>
        </p:nvSpPr>
        <p:spPr bwMode="auto">
          <a:xfrm>
            <a:off x="8086818" y="5526737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9" name="꺾인 연결선 18"/>
          <p:cNvCxnSpPr>
            <a:stCxn id="7" idx="2"/>
            <a:endCxn id="9" idx="0"/>
          </p:cNvCxnSpPr>
          <p:nvPr/>
        </p:nvCxnSpPr>
        <p:spPr>
          <a:xfrm rot="5400000">
            <a:off x="3219038" y="1940158"/>
            <a:ext cx="1059036" cy="1781776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0" idx="0"/>
          </p:cNvCxnSpPr>
          <p:nvPr/>
        </p:nvCxnSpPr>
        <p:spPr>
          <a:xfrm rot="16200000" flipH="1">
            <a:off x="5013619" y="1927352"/>
            <a:ext cx="1059035" cy="180738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3" idx="0"/>
          </p:cNvCxnSpPr>
          <p:nvPr/>
        </p:nvCxnSpPr>
        <p:spPr>
          <a:xfrm rot="5400000">
            <a:off x="5540349" y="3543079"/>
            <a:ext cx="764118" cy="1048842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2"/>
            <a:endCxn id="14" idx="0"/>
          </p:cNvCxnSpPr>
          <p:nvPr/>
        </p:nvCxnSpPr>
        <p:spPr>
          <a:xfrm rot="16200000" flipH="1">
            <a:off x="6572326" y="3559943"/>
            <a:ext cx="764118" cy="101511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2"/>
            <a:endCxn id="15" idx="0"/>
          </p:cNvCxnSpPr>
          <p:nvPr/>
        </p:nvCxnSpPr>
        <p:spPr>
          <a:xfrm>
            <a:off x="5397987" y="4768868"/>
            <a:ext cx="14858" cy="761922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" idx="2"/>
            <a:endCxn id="16" idx="0"/>
          </p:cNvCxnSpPr>
          <p:nvPr/>
        </p:nvCxnSpPr>
        <p:spPr>
          <a:xfrm rot="5400000">
            <a:off x="6699991" y="4764788"/>
            <a:ext cx="775214" cy="74868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7" idx="0"/>
          </p:cNvCxnSpPr>
          <p:nvPr/>
        </p:nvCxnSpPr>
        <p:spPr>
          <a:xfrm rot="16200000" flipH="1">
            <a:off x="7121087" y="5092380"/>
            <a:ext cx="779190" cy="9748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2"/>
            <a:endCxn id="18" idx="0"/>
          </p:cNvCxnSpPr>
          <p:nvPr/>
        </p:nvCxnSpPr>
        <p:spPr>
          <a:xfrm rot="16200000" flipH="1">
            <a:off x="7477090" y="4736377"/>
            <a:ext cx="775212" cy="80550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563454" y="528384"/>
            <a:ext cx="4185182" cy="5287654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rot="1178354">
            <a:off x="3245309" y="582386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050648" y="361065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버튼 클릭으로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input </a:t>
            </a:r>
            <a:r>
              <a:rPr lang="ko-KR" altLang="en-US" sz="1100" dirty="0">
                <a:solidFill>
                  <a:srgbClr val="C00000"/>
                </a:solidFill>
              </a:rPr>
              <a:t>객체에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발생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44659" y="31380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3664" y="5660114"/>
            <a:ext cx="261238" cy="31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67534" y="30948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83995" y="366442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소멸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151032" y="3285031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capture()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080176" y="3473911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87108" y="6000885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/>
          <p:cNvCxnSpPr>
            <a:stCxn id="47" idx="2"/>
            <a:endCxn id="46" idx="3"/>
          </p:cNvCxnSpPr>
          <p:nvPr/>
        </p:nvCxnSpPr>
        <p:spPr>
          <a:xfrm flipH="1">
            <a:off x="5782218" y="3501055"/>
            <a:ext cx="297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7569739" y="5782718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6" idx="5"/>
            <a:endCxn id="49" idx="1"/>
          </p:cNvCxnSpPr>
          <p:nvPr/>
        </p:nvCxnSpPr>
        <p:spPr>
          <a:xfrm>
            <a:off x="7608763" y="5829056"/>
            <a:ext cx="178345" cy="387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7117682" y="3298974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67534" y="3487854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2" name="직선 화살표 연결선 61"/>
          <p:cNvCxnSpPr>
            <a:stCxn id="61" idx="6"/>
            <a:endCxn id="60" idx="1"/>
          </p:cNvCxnSpPr>
          <p:nvPr/>
        </p:nvCxnSpPr>
        <p:spPr>
          <a:xfrm>
            <a:off x="6713253" y="3514998"/>
            <a:ext cx="4044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346072" y="340758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rgbClr val="C00000"/>
                </a:solidFill>
              </a:rPr>
              <a:t>캡쳐</a:t>
            </a:r>
            <a:r>
              <a:rPr lang="ko-KR" altLang="en-US" sz="900" dirty="0">
                <a:solidFill>
                  <a:srgbClr val="C00000"/>
                </a:solidFill>
              </a:rPr>
              <a:t> </a:t>
            </a:r>
            <a:r>
              <a:rPr lang="ko-KR" altLang="en-US" sz="900" dirty="0" err="1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01084" y="338563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586" y="1318090"/>
            <a:ext cx="2904962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예제 </a:t>
            </a:r>
            <a:r>
              <a:rPr lang="en-US" altLang="ko-KR" sz="1200" dirty="0">
                <a:latin typeface="+mj-ea"/>
                <a:ea typeface="+mj-ea"/>
              </a:rPr>
              <a:t>8</a:t>
            </a:r>
            <a:r>
              <a:rPr lang="ko-KR" altLang="en-US" sz="1200" dirty="0">
                <a:latin typeface="+mj-ea"/>
                <a:ea typeface="+mj-ea"/>
              </a:rPr>
              <a:t> 웹 페이지의 이벤트 </a:t>
            </a:r>
            <a:r>
              <a:rPr lang="ko-KR" altLang="en-US" sz="1200" dirty="0" err="1">
                <a:latin typeface="+mj-ea"/>
                <a:ea typeface="+mj-ea"/>
              </a:rPr>
              <a:t>리스너</a:t>
            </a:r>
            <a:r>
              <a:rPr lang="ko-KR" altLang="en-US" sz="1200" dirty="0">
                <a:latin typeface="+mj-ea"/>
                <a:ea typeface="+mj-ea"/>
              </a:rPr>
              <a:t> 실행</a:t>
            </a:r>
            <a:endParaRPr lang="en-US" altLang="ko-KR" sz="1200" dirty="0"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1. &lt;body&gt; </a:t>
            </a:r>
            <a:r>
              <a:rPr lang="ko-KR" altLang="en-US" sz="1200" dirty="0">
                <a:latin typeface="+mj-ea"/>
                <a:ea typeface="+mj-ea"/>
              </a:rPr>
              <a:t>태그의 </a:t>
            </a:r>
            <a:r>
              <a:rPr lang="ko-KR" altLang="en-US" sz="1200" dirty="0" err="1">
                <a:latin typeface="+mj-ea"/>
                <a:ea typeface="+mj-ea"/>
              </a:rPr>
              <a:t>캡처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ko-KR" altLang="en-US" sz="1200" dirty="0" err="1">
                <a:latin typeface="+mj-ea"/>
                <a:ea typeface="+mj-ea"/>
              </a:rPr>
              <a:t>리스너</a:t>
            </a:r>
            <a:r>
              <a:rPr lang="ko-KR" altLang="en-US" sz="1200" dirty="0">
                <a:latin typeface="+mj-ea"/>
                <a:ea typeface="+mj-ea"/>
              </a:rPr>
              <a:t> 실행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</a:rPr>
              <a:t>2. &lt;input&gt; </a:t>
            </a:r>
            <a:r>
              <a:rPr lang="ko-KR" altLang="en-US" sz="1200" dirty="0">
                <a:latin typeface="+mj-ea"/>
              </a:rPr>
              <a:t>태그의 버블 </a:t>
            </a:r>
            <a:r>
              <a:rPr lang="ko-KR" altLang="en-US" sz="1200" dirty="0" err="1">
                <a:latin typeface="+mj-ea"/>
              </a:rPr>
              <a:t>리스너</a:t>
            </a:r>
            <a:r>
              <a:rPr lang="ko-KR" altLang="en-US" sz="1200" dirty="0">
                <a:latin typeface="+mj-ea"/>
              </a:rPr>
              <a:t> 실행</a:t>
            </a:r>
            <a:endParaRPr lang="en-US" altLang="ko-KR" sz="1200" dirty="0">
              <a:latin typeface="+mj-ea"/>
            </a:endParaRPr>
          </a:p>
          <a:p>
            <a:r>
              <a:rPr lang="en-US" altLang="ko-KR" sz="1200" dirty="0">
                <a:latin typeface="+mj-ea"/>
              </a:rPr>
              <a:t>3. &lt;body&gt; </a:t>
            </a:r>
            <a:r>
              <a:rPr lang="ko-KR" altLang="en-US" sz="1200" dirty="0">
                <a:latin typeface="+mj-ea"/>
              </a:rPr>
              <a:t>태그의 버블 </a:t>
            </a:r>
            <a:r>
              <a:rPr lang="ko-KR" altLang="en-US" sz="1200" dirty="0" err="1">
                <a:latin typeface="+mj-ea"/>
              </a:rPr>
              <a:t>리스너</a:t>
            </a:r>
            <a:r>
              <a:rPr lang="ko-KR" altLang="en-US" sz="1200" dirty="0">
                <a:latin typeface="+mj-ea"/>
              </a:rPr>
              <a:t> 실행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01223" y="608328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10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흐름을 중단시킬 수 있는가</a:t>
            </a:r>
            <a:r>
              <a:rPr lang="en-US" altLang="ko-KR" dirty="0"/>
              <a:t>? YES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 err="1"/>
              <a:t>stopPropagation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r>
              <a:rPr lang="en-US" altLang="ko-KR" dirty="0" err="1"/>
              <a:t>event.stopPropagation</a:t>
            </a:r>
            <a:r>
              <a:rPr lang="en-US" altLang="ko-KR" dirty="0"/>
              <a:t>(); // event</a:t>
            </a:r>
            <a:r>
              <a:rPr lang="ko-KR" altLang="en-US" dirty="0"/>
              <a:t>가 이벤트 객체일 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3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2640024-9579-408E-9D8E-D497F045C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19" y="948431"/>
            <a:ext cx="6011599" cy="440850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 idx="4294967295"/>
          </p:nvPr>
        </p:nvSpPr>
        <p:spPr>
          <a:xfrm>
            <a:off x="957000" y="26303"/>
            <a:ext cx="8153400" cy="679450"/>
          </a:xfrm>
        </p:spPr>
        <p:txBody>
          <a:bodyPr/>
          <a:lstStyle/>
          <a:p>
            <a:r>
              <a:rPr lang="ko-KR" altLang="en-US" dirty="0"/>
              <a:t>브라우저에 발생하는 다양한 이벤트들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4003" y="1969265"/>
            <a:ext cx="131450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C00000"/>
                </a:solidFill>
              </a:rPr>
              <a:t>dblclick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마우스 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더블클릭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8644" y="5909570"/>
            <a:ext cx="1393245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C00000"/>
                </a:solidFill>
              </a:rPr>
              <a:t>keydown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키를 누를 때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1865" y="5909570"/>
            <a:ext cx="1562418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C00000"/>
                </a:solidFill>
              </a:rPr>
              <a:t>keyup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누른 키를 놓을 때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923" y="3518306"/>
            <a:ext cx="126744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load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이미지의 로딩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완료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08287" y="3242589"/>
            <a:ext cx="128593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change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라디오버튼 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선택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3936" y="4561553"/>
            <a:ext cx="118165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resize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윈도우 크기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 변경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490370" y="3875852"/>
            <a:ext cx="651185" cy="8182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flipV="1">
            <a:off x="5197059" y="4293096"/>
            <a:ext cx="776474" cy="1616472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7648885" y="4919097"/>
            <a:ext cx="194547" cy="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 flipV="1">
            <a:off x="5890388" y="3441275"/>
            <a:ext cx="1947555" cy="467933"/>
          </a:xfrm>
          <a:custGeom>
            <a:avLst/>
            <a:gdLst>
              <a:gd name="connsiteX0" fmla="*/ 905934 w 905934"/>
              <a:gd name="connsiteY0" fmla="*/ 702733 h 702733"/>
              <a:gd name="connsiteX1" fmla="*/ 211667 w 905934"/>
              <a:gd name="connsiteY1" fmla="*/ 482600 h 702733"/>
              <a:gd name="connsiteX2" fmla="*/ 0 w 905934"/>
              <a:gd name="connsiteY2" fmla="*/ 0 h 70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5934" h="702733">
                <a:moveTo>
                  <a:pt x="905934" y="702733"/>
                </a:moveTo>
                <a:cubicBezTo>
                  <a:pt x="634295" y="651227"/>
                  <a:pt x="362656" y="599722"/>
                  <a:pt x="211667" y="482600"/>
                </a:cubicBezTo>
                <a:cubicBezTo>
                  <a:pt x="60678" y="365478"/>
                  <a:pt x="30339" y="182739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467947" y="5882263"/>
            <a:ext cx="1262405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submit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(submit </a:t>
            </a:r>
            <a:r>
              <a:rPr lang="ko-KR" altLang="en-US" sz="1200" dirty="0">
                <a:solidFill>
                  <a:srgbClr val="C00000"/>
                </a:solidFill>
              </a:rPr>
              <a:t>버튼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 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35" name="직선 화살표 연결선 34"/>
          <p:cNvCxnSpPr>
            <a:stCxn id="34" idx="0"/>
          </p:cNvCxnSpPr>
          <p:nvPr/>
        </p:nvCxnSpPr>
        <p:spPr>
          <a:xfrm flipV="1">
            <a:off x="3099150" y="4976357"/>
            <a:ext cx="127201" cy="90590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3765" y="5867569"/>
            <a:ext cx="112229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reset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(reset </a:t>
            </a:r>
            <a:r>
              <a:rPr lang="ko-KR" altLang="en-US" sz="1200" dirty="0">
                <a:solidFill>
                  <a:srgbClr val="C00000"/>
                </a:solidFill>
              </a:rPr>
              <a:t>버튼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 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3928088" y="4976357"/>
            <a:ext cx="586824" cy="89121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 flipV="1">
            <a:off x="5299469" y="4293096"/>
            <a:ext cx="2437291" cy="1616470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20885" y="5849883"/>
            <a:ext cx="1347981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click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마우스 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V="1">
            <a:off x="1294876" y="4976358"/>
            <a:ext cx="1088036" cy="873525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673" y="1969265"/>
            <a:ext cx="143045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load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(HTML </a:t>
            </a:r>
            <a:r>
              <a:rPr lang="ko-KR" altLang="en-US" sz="1200" dirty="0">
                <a:solidFill>
                  <a:srgbClr val="C00000"/>
                </a:solidFill>
              </a:rPr>
              <a:t>문서 전체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로딩 완료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58" name="직선 화살표 연결선 57"/>
          <p:cNvCxnSpPr>
            <a:cxnSpLocks/>
          </p:cNvCxnSpPr>
          <p:nvPr/>
        </p:nvCxnSpPr>
        <p:spPr>
          <a:xfrm flipV="1">
            <a:off x="1494130" y="2005265"/>
            <a:ext cx="647425" cy="32154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6718899" y="2326810"/>
            <a:ext cx="1075104" cy="118021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7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핸들링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마우스 이벤트 객체의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lvl="1" fontAlgn="base"/>
            <a:r>
              <a:rPr lang="en-US" altLang="ko-KR" dirty="0" err="1"/>
              <a:t>onclick</a:t>
            </a:r>
            <a:endParaRPr lang="ko-KR" altLang="en-US" dirty="0"/>
          </a:p>
          <a:p>
            <a:pPr lvl="2" fontAlgn="base"/>
            <a:r>
              <a:rPr lang="en-US" altLang="ko-KR" dirty="0"/>
              <a:t>HTML </a:t>
            </a:r>
            <a:r>
              <a:rPr lang="ko-KR" altLang="en-US" dirty="0"/>
              <a:t>태그가 클릭될 때</a:t>
            </a:r>
            <a:endParaRPr lang="en-US" altLang="ko-KR" dirty="0"/>
          </a:p>
          <a:p>
            <a:pPr lvl="1" fontAlgn="base"/>
            <a:r>
              <a:rPr lang="en-US" altLang="ko-KR" dirty="0" err="1"/>
              <a:t>ondblclick</a:t>
            </a:r>
            <a:endParaRPr lang="en-US" altLang="ko-KR" dirty="0"/>
          </a:p>
          <a:p>
            <a:pPr lvl="2" fontAlgn="base"/>
            <a:r>
              <a:rPr lang="en-US" altLang="ko-KR" dirty="0"/>
              <a:t>HTML </a:t>
            </a:r>
            <a:r>
              <a:rPr lang="ko-KR" altLang="en-US" dirty="0"/>
              <a:t>태그가 </a:t>
            </a:r>
            <a:r>
              <a:rPr lang="ko-KR" altLang="en-US" dirty="0" err="1"/>
              <a:t>더블클릭될</a:t>
            </a:r>
            <a:r>
              <a:rPr lang="ko-KR" altLang="en-US" dirty="0"/>
              <a:t> 때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3608" y="1700808"/>
            <a:ext cx="5976664" cy="3240360"/>
            <a:chOff x="1038032" y="1988840"/>
            <a:chExt cx="7846556" cy="399435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8032" y="3628613"/>
              <a:ext cx="7832408" cy="235458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1988840"/>
              <a:ext cx="7840980" cy="1720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381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39D13EB-998E-471A-894B-59A72B24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12776"/>
            <a:ext cx="3010597" cy="302303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 onclick </a:t>
            </a:r>
            <a:r>
              <a:rPr lang="ko-KR" altLang="en-US" dirty="0" err="1"/>
              <a:t>리스너로</a:t>
            </a:r>
            <a:r>
              <a:rPr lang="ko-KR" altLang="en-US" dirty="0"/>
              <a:t> 계산기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2776"/>
            <a:ext cx="482453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calculate()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let result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("result");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result.value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eval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exp.value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&gt;</a:t>
            </a:r>
          </a:p>
          <a:p>
            <a:pPr defTabSz="180000"/>
            <a:r>
              <a:rPr lang="en-US" altLang="ko-KR" sz="1200" dirty="0"/>
              <a:t>&lt;h3&gt;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, </a:t>
            </a:r>
            <a:r>
              <a:rPr lang="ko-KR" altLang="en-US" sz="1200" dirty="0"/>
              <a:t>계산기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계산하고자 하는 수식을</a:t>
            </a:r>
          </a:p>
          <a:p>
            <a:pPr defTabSz="180000"/>
            <a:r>
              <a:rPr lang="ko-KR" altLang="en-US" sz="1200" dirty="0"/>
              <a:t>입력하고 계산 버튼을 눌러봐요</a:t>
            </a:r>
            <a:r>
              <a:rPr lang="en-US" altLang="ko-KR" sz="1200" dirty="0"/>
              <a:t>.’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ko-KR" altLang="en-US" sz="1200" dirty="0"/>
              <a:t>식 </a:t>
            </a:r>
            <a:r>
              <a:rPr lang="en-US" altLang="ko-KR" sz="1200" dirty="0"/>
              <a:t>&lt;input type="text" id="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" value=""&gt;&lt;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값 </a:t>
            </a:r>
            <a:r>
              <a:rPr lang="en-US" altLang="ko-KR" sz="1200" dirty="0"/>
              <a:t>&lt;input type="text" id ="result"&gt; </a:t>
            </a:r>
          </a:p>
          <a:p>
            <a:pPr defTabSz="180000"/>
            <a:r>
              <a:rPr lang="en-US" altLang="ko-KR" sz="1200" dirty="0"/>
              <a:t>&lt;input type="button" value=" </a:t>
            </a:r>
            <a:r>
              <a:rPr lang="ko-KR" altLang="en-US" sz="1200" dirty="0"/>
              <a:t>계산  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="calculate()"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2078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여러 마우스 관련 이벤트 </a:t>
            </a:r>
            <a:r>
              <a:rPr lang="ko-KR" altLang="en-US" sz="2400" dirty="0" err="1"/>
              <a:t>리스너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마우스</a:t>
            </a:r>
            <a:r>
              <a:rPr lang="en-US" altLang="ko-KR" dirty="0"/>
              <a:t> </a:t>
            </a:r>
            <a:r>
              <a:rPr lang="ko-KR" altLang="en-US" dirty="0"/>
              <a:t>관련 이벤트 </a:t>
            </a:r>
            <a:r>
              <a:rPr lang="ko-KR" altLang="en-US" dirty="0" err="1"/>
              <a:t>리스너</a:t>
            </a:r>
            <a:r>
              <a:rPr lang="ko-KR" altLang="en-US" dirty="0"/>
              <a:t> 호출 경우</a:t>
            </a:r>
            <a:endParaRPr lang="en-US" altLang="ko-KR" dirty="0"/>
          </a:p>
          <a:p>
            <a:pPr lvl="2"/>
            <a:r>
              <a:rPr lang="en-US" altLang="ko-KR" dirty="0" err="1"/>
              <a:t>onmousedown</a:t>
            </a:r>
            <a:r>
              <a:rPr lang="en-US" altLang="ko-KR" dirty="0"/>
              <a:t> : </a:t>
            </a:r>
            <a:r>
              <a:rPr lang="ko-KR" altLang="en-US" dirty="0"/>
              <a:t>마우스 버튼을 누르는 순간 </a:t>
            </a:r>
          </a:p>
          <a:p>
            <a:pPr lvl="2"/>
            <a:r>
              <a:rPr lang="en-US" altLang="ko-KR" dirty="0" err="1"/>
              <a:t>onmouseup</a:t>
            </a:r>
            <a:r>
              <a:rPr lang="en-US" altLang="ko-KR" dirty="0"/>
              <a:t> : </a:t>
            </a:r>
            <a:r>
              <a:rPr lang="ko-KR" altLang="en-US" dirty="0"/>
              <a:t>눌러진 버튼이 놓여지는 순간</a:t>
            </a:r>
          </a:p>
          <a:p>
            <a:pPr lvl="2"/>
            <a:r>
              <a:rPr lang="en-US" altLang="ko-KR" dirty="0" err="1"/>
              <a:t>onmouseover</a:t>
            </a:r>
            <a:r>
              <a:rPr lang="en-US" altLang="ko-KR" dirty="0"/>
              <a:t> : </a:t>
            </a:r>
            <a:r>
              <a:rPr lang="ko-KR" altLang="en-US" dirty="0"/>
              <a:t>마우스가 태그 위로 올라오는 순간</a:t>
            </a:r>
            <a:r>
              <a:rPr lang="en-US" altLang="ko-KR" dirty="0"/>
              <a:t>. </a:t>
            </a:r>
            <a:r>
              <a:rPr lang="ko-KR" altLang="en-US" dirty="0"/>
              <a:t>자식 영역 포함</a:t>
            </a:r>
          </a:p>
          <a:p>
            <a:pPr lvl="2"/>
            <a:r>
              <a:rPr lang="en-US" altLang="ko-KR" dirty="0" err="1"/>
              <a:t>onmouseout</a:t>
            </a:r>
            <a:r>
              <a:rPr lang="en-US" altLang="ko-KR" dirty="0"/>
              <a:t> : </a:t>
            </a:r>
            <a:r>
              <a:rPr lang="ko-KR" altLang="en-US" dirty="0"/>
              <a:t>마우스가 태그 위로 올라오는 순간</a:t>
            </a:r>
            <a:r>
              <a:rPr lang="en-US" altLang="ko-KR" dirty="0"/>
              <a:t>. </a:t>
            </a:r>
            <a:r>
              <a:rPr lang="ko-KR" altLang="en-US" dirty="0"/>
              <a:t>자식 영역 포함</a:t>
            </a:r>
          </a:p>
          <a:p>
            <a:pPr lvl="2"/>
            <a:r>
              <a:rPr lang="en-US" altLang="ko-KR" dirty="0" err="1"/>
              <a:t>onmouseenter</a:t>
            </a:r>
            <a:r>
              <a:rPr lang="en-US" altLang="ko-KR" dirty="0"/>
              <a:t> : </a:t>
            </a:r>
            <a:r>
              <a:rPr lang="ko-KR" altLang="en-US" dirty="0"/>
              <a:t>마우스가 태그 위로 올라오는 순간</a:t>
            </a:r>
            <a:r>
              <a:rPr lang="en-US" altLang="ko-KR" dirty="0"/>
              <a:t>. </a:t>
            </a:r>
            <a:r>
              <a:rPr lang="ko-KR" altLang="en-US" dirty="0"/>
              <a:t>버블 단계 없음</a:t>
            </a:r>
          </a:p>
          <a:p>
            <a:pPr lvl="2"/>
            <a:r>
              <a:rPr lang="en-US" altLang="ko-KR" dirty="0" err="1"/>
              <a:t>onmouseleave</a:t>
            </a:r>
            <a:r>
              <a:rPr lang="en-US" altLang="ko-KR" dirty="0"/>
              <a:t> : </a:t>
            </a:r>
            <a:r>
              <a:rPr lang="ko-KR" altLang="en-US" dirty="0"/>
              <a:t>마우스가 태그 위로 올라오는 순간</a:t>
            </a:r>
            <a:r>
              <a:rPr lang="en-US" altLang="ko-KR" dirty="0"/>
              <a:t>. </a:t>
            </a:r>
            <a:r>
              <a:rPr lang="ko-KR" altLang="en-US" dirty="0"/>
              <a:t>버블 단계 없음</a:t>
            </a:r>
          </a:p>
          <a:p>
            <a:pPr lvl="2"/>
            <a:r>
              <a:rPr lang="en-US" altLang="ko-KR" dirty="0" err="1"/>
              <a:t>onwheel</a:t>
            </a:r>
            <a:r>
              <a:rPr lang="en-US" altLang="ko-KR" dirty="0"/>
              <a:t> : HTML </a:t>
            </a:r>
            <a:r>
              <a:rPr lang="ko-KR" altLang="en-US" dirty="0"/>
              <a:t>태그에 마우스 </a:t>
            </a:r>
            <a:r>
              <a:rPr lang="ko-KR" altLang="en-US" dirty="0" err="1"/>
              <a:t>휠이</a:t>
            </a:r>
            <a:r>
              <a:rPr lang="ko-KR" altLang="en-US" dirty="0"/>
              <a:t> 구르는 동안 계속 호출</a:t>
            </a:r>
          </a:p>
          <a:p>
            <a:pPr lvl="3"/>
            <a:r>
              <a:rPr lang="ko-KR" altLang="en-US" dirty="0"/>
              <a:t>위쪽으로 굴린 경우 </a:t>
            </a:r>
            <a:r>
              <a:rPr lang="en-US" altLang="ko-KR" dirty="0"/>
              <a:t>: </a:t>
            </a:r>
            <a:r>
              <a:rPr lang="en-US" altLang="ko-KR" dirty="0" err="1"/>
              <a:t>wheelDelta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r>
              <a:rPr lang="ko-KR" altLang="en-US" dirty="0"/>
              <a:t> 값 양수</a:t>
            </a:r>
            <a:r>
              <a:rPr lang="en-US" altLang="ko-KR" dirty="0"/>
              <a:t>(120)</a:t>
            </a:r>
          </a:p>
          <a:p>
            <a:pPr lvl="3"/>
            <a:r>
              <a:rPr lang="ko-KR" altLang="en-US" dirty="0"/>
              <a:t>아래쪽으로 굴린 경우 </a:t>
            </a:r>
            <a:r>
              <a:rPr lang="en-US" altLang="ko-KR" dirty="0"/>
              <a:t>: </a:t>
            </a:r>
            <a:r>
              <a:rPr lang="en-US" altLang="ko-KR" dirty="0" err="1"/>
              <a:t>wheelDelta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r>
              <a:rPr lang="ko-KR" altLang="en-US" dirty="0"/>
              <a:t> 값 양수</a:t>
            </a:r>
            <a:r>
              <a:rPr lang="en-US" altLang="ko-KR" dirty="0"/>
              <a:t>(-120)</a:t>
            </a:r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47664" y="4797152"/>
            <a:ext cx="58326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obj.onwheel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e.wheelDelta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&lt; 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아래쪽으로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9759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10 </a:t>
            </a:r>
            <a:r>
              <a:rPr lang="ko-KR" altLang="en-US" dirty="0"/>
              <a:t>마우스 관련 이벤트 </a:t>
            </a:r>
            <a:r>
              <a:rPr lang="ko-KR" altLang="en-US" dirty="0" err="1"/>
              <a:t>리스너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340768"/>
            <a:ext cx="4386033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마우스 관련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let width=1; </a:t>
            </a:r>
            <a:r>
              <a:rPr lang="en-US" altLang="ko-KR" sz="1200" dirty="0"/>
              <a:t>// </a:t>
            </a:r>
            <a:r>
              <a:rPr lang="ko-KR" altLang="en-US" sz="1200" dirty="0"/>
              <a:t>테두리 두께</a:t>
            </a:r>
          </a:p>
          <a:p>
            <a:pPr defTabSz="180000"/>
            <a:r>
              <a:rPr lang="en-US" altLang="ko-KR" sz="1200" b="1" dirty="0"/>
              <a:t>function down(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obj.style.fontStyle</a:t>
            </a:r>
            <a:r>
              <a:rPr lang="en-US" altLang="ko-KR" sz="1200" dirty="0"/>
              <a:t> = "italic";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up(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obj.style.fontStyle</a:t>
            </a:r>
            <a:r>
              <a:rPr lang="en-US" altLang="ko-KR" sz="1200" dirty="0"/>
              <a:t> = "normal";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obj.style.borderColor</a:t>
            </a:r>
            <a:r>
              <a:rPr lang="en-US" altLang="ko-KR" sz="1200" dirty="0"/>
              <a:t> = "violet";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테두리 폭이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색은 보이지 않는다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 out(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obj.style.borderColor</a:t>
            </a:r>
            <a:r>
              <a:rPr lang="en-US" altLang="ko-KR" sz="1200" dirty="0"/>
              <a:t> = "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wheel(e, 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 err="1"/>
              <a:t>e.wheelDelta</a:t>
            </a:r>
            <a:r>
              <a:rPr lang="en-US" altLang="ko-KR" sz="1200" dirty="0"/>
              <a:t> &lt; 0) { 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아래로 굴릴 때</a:t>
            </a:r>
          </a:p>
          <a:p>
            <a:pPr defTabSz="180000"/>
            <a:r>
              <a:rPr lang="en-US" altLang="ko-KR" sz="1200" dirty="0"/>
              <a:t>		width--;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감소</a:t>
            </a:r>
          </a:p>
          <a:p>
            <a:pPr defTabSz="180000"/>
            <a:r>
              <a:rPr lang="en-US" altLang="ko-KR" sz="1200" dirty="0"/>
              <a:t>		if(width &lt; 0) width = 0; // </a:t>
            </a:r>
            <a:r>
              <a:rPr lang="ko-KR" altLang="en-US" sz="1200" dirty="0"/>
              <a:t>폭이 </a:t>
            </a:r>
            <a:r>
              <a:rPr lang="en-US" altLang="ko-KR" sz="1200" dirty="0"/>
              <a:t>0</a:t>
            </a:r>
            <a:r>
              <a:rPr lang="ko-KR" altLang="en-US" sz="1200" dirty="0"/>
              <a:t>보다 작아지지 않게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else</a:t>
            </a:r>
            <a:r>
              <a:rPr lang="ko-KR" altLang="en-US" sz="1200" dirty="0"/>
              <a:t>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위로 굴릴 때</a:t>
            </a:r>
          </a:p>
          <a:p>
            <a:pPr defTabSz="180000"/>
            <a:r>
              <a:rPr lang="en-US" altLang="ko-KR" sz="1200" dirty="0"/>
              <a:t>		width++;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증가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obj.style.borderStyle</a:t>
            </a:r>
            <a:r>
              <a:rPr lang="en-US" altLang="ko-KR" sz="1200" dirty="0"/>
              <a:t> = "ridge";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obj.style.borderWidth</a:t>
            </a:r>
            <a:r>
              <a:rPr lang="en-US" altLang="ko-KR" sz="1200" dirty="0"/>
              <a:t> = width+"</a:t>
            </a:r>
            <a:r>
              <a:rPr lang="en-US" altLang="ko-KR" sz="1200" dirty="0" err="1"/>
              <a:t>px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&lt;/script&gt;&lt;/head&gt;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75168" y="1397868"/>
            <a:ext cx="367240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 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관련 이벤트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  <a:r>
              <a:rPr lang="ko-KR" altLang="en-US" sz="1200" dirty="0"/>
              <a:t>마우스 관련 </a:t>
            </a:r>
          </a:p>
          <a:p>
            <a:pPr defTabSz="180000"/>
            <a:r>
              <a:rPr lang="en-US" altLang="ko-KR" sz="1200" dirty="0"/>
              <a:t>	&lt;span </a:t>
            </a:r>
            <a:r>
              <a:rPr lang="en-US" altLang="ko-KR" sz="1200" b="1" dirty="0" err="1"/>
              <a:t>onmousedown</a:t>
            </a:r>
            <a:r>
              <a:rPr lang="en-US" altLang="ko-KR" sz="1200" b="1" dirty="0"/>
              <a:t>="down(this)"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onmouseup</a:t>
            </a:r>
            <a:r>
              <a:rPr lang="en-US" altLang="ko-KR" sz="1200" b="1" dirty="0"/>
              <a:t>="up(this)"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="out(this)"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onwheel</a:t>
            </a:r>
            <a:r>
              <a:rPr lang="en-US" altLang="ko-KR" sz="1200" b="1" dirty="0"/>
              <a:t>="wheel(event, this)"</a:t>
            </a:r>
          </a:p>
          <a:p>
            <a:pPr defTabSz="180000"/>
            <a:r>
              <a:rPr lang="en-US" altLang="ko-KR" sz="1200" b="1" dirty="0"/>
              <a:t>			  style="</a:t>
            </a:r>
            <a:r>
              <a:rPr lang="en-US" altLang="ko-KR" sz="1200" b="1" dirty="0" err="1"/>
              <a:t>display:inline-block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  <a:r>
              <a:rPr lang="ko-KR" altLang="en-US" sz="1200" dirty="0"/>
              <a:t>이벤트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 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가 발생합니다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6116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F569726-B585-44FA-8E40-73AA4FE8B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42" y="3699531"/>
            <a:ext cx="3570784" cy="229458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B9287E-DF2C-4212-B7F7-DD8423A79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7" y="3699532"/>
            <a:ext cx="3555684" cy="228488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A1A48C-C4F1-4ADA-81EE-911BA8120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56" y="569809"/>
            <a:ext cx="3548584" cy="22803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5D63A2-59E4-4ADF-8CF0-1AE07229E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7" y="764704"/>
            <a:ext cx="3118176" cy="203583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80414" y="2630574"/>
            <a:ext cx="1512168" cy="612934"/>
          </a:xfrm>
          <a:prstGeom prst="wedgeRoundRectCallout">
            <a:avLst>
              <a:gd name="adj1" fmla="val 20306"/>
              <a:gd name="adj2" fmla="val -757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 </a:t>
            </a:r>
            <a:r>
              <a:rPr lang="ko-KR" altLang="en-US" sz="1000" dirty="0" err="1"/>
              <a:t>휠을</a:t>
            </a:r>
            <a:r>
              <a:rPr lang="ko-KR" altLang="en-US" sz="1000" dirty="0"/>
              <a:t> 위로 굴릴 때 두께가 </a:t>
            </a:r>
            <a:r>
              <a:rPr lang="en-US" altLang="ko-KR" sz="1000" dirty="0"/>
              <a:t>1</a:t>
            </a:r>
            <a:r>
              <a:rPr lang="ko-KR" altLang="en-US" sz="1000" dirty="0"/>
              <a:t>식 두꺼워진다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onwheel</a:t>
            </a:r>
            <a:r>
              <a:rPr lang="en-US" altLang="ko-KR" sz="1000" dirty="0"/>
              <a:t>).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247257" y="2715704"/>
            <a:ext cx="1800200" cy="442674"/>
          </a:xfrm>
          <a:prstGeom prst="wedgeRoundRectCallout">
            <a:avLst>
              <a:gd name="adj1" fmla="val -86855"/>
              <a:gd name="adj2" fmla="val -994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마우스를 올릴 때 </a:t>
            </a:r>
            <a:r>
              <a:rPr lang="en-US" altLang="ko-KR" sz="1000" dirty="0"/>
              <a:t>violet </a:t>
            </a:r>
            <a:r>
              <a:rPr lang="ko-KR" altLang="en-US" sz="1000" dirty="0"/>
              <a:t>색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onmouseover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288086" y="5714802"/>
            <a:ext cx="1656184" cy="442674"/>
          </a:xfrm>
          <a:prstGeom prst="wedgeRoundRectCallout">
            <a:avLst>
              <a:gd name="adj1" fmla="val -77899"/>
              <a:gd name="adj2" fmla="val -534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마우스를 내릴 때 회색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onmouseout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887059" y="5776729"/>
            <a:ext cx="1788108" cy="442674"/>
          </a:xfrm>
          <a:prstGeom prst="wedgeRoundRectCallout">
            <a:avLst>
              <a:gd name="adj1" fmla="val -72474"/>
              <a:gd name="adj2" fmla="val -752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마우스를 눌렀을 때</a:t>
            </a:r>
            <a:endParaRPr lang="en-US" altLang="ko-KR" sz="1000" dirty="0"/>
          </a:p>
          <a:p>
            <a:r>
              <a:rPr lang="en-US" altLang="ko-KR" sz="1000" dirty="0"/>
              <a:t>Italic </a:t>
            </a:r>
            <a:r>
              <a:rPr lang="ko-KR" altLang="en-US" sz="1000" dirty="0"/>
              <a:t>서체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onmousedown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771131" y="2876352"/>
            <a:ext cx="764361" cy="272415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/>
              <a:t>초기 화면</a:t>
            </a:r>
            <a:endParaRPr lang="ko-KR" altLang="en-US" sz="1000" dirty="0"/>
          </a:p>
        </p:txBody>
      </p:sp>
      <p:sp>
        <p:nvSpPr>
          <p:cNvPr id="4" name="타원 3"/>
          <p:cNvSpPr/>
          <p:nvPr/>
        </p:nvSpPr>
        <p:spPr>
          <a:xfrm>
            <a:off x="1763688" y="2132856"/>
            <a:ext cx="576064" cy="432048"/>
          </a:xfrm>
          <a:prstGeom prst="ellipse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252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54888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 </a:t>
            </a:r>
            <a:r>
              <a:rPr lang="en-US" altLang="ko-KR" dirty="0" err="1"/>
              <a:t>onmousemove</a:t>
            </a:r>
            <a:r>
              <a:rPr lang="ko-KR" altLang="en-US" dirty="0"/>
              <a:t>와 마우스 위치 및 버튼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47280" y="1325389"/>
            <a:ext cx="4026652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background :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width : 250px;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프로퍼티와</a:t>
            </a:r>
            <a:r>
              <a:rPr lang="ko-KR" altLang="en-US" sz="1000" dirty="0"/>
              <a:t> </a:t>
            </a:r>
            <a:r>
              <a:rPr lang="en-US" altLang="ko-KR" sz="1000" dirty="0" err="1"/>
              <a:t>onmousemove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이미지 위에 마우스를 움직일 때 </a:t>
            </a:r>
            <a:endParaRPr lang="en-US" altLang="ko-KR" sz="1000" dirty="0"/>
          </a:p>
          <a:p>
            <a:pPr defTabSz="180000"/>
            <a:r>
              <a:rPr lang="en-US" altLang="ko-KR" sz="1000" dirty="0" err="1"/>
              <a:t>onmousemove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리스너가</a:t>
            </a:r>
            <a:r>
              <a:rPr lang="ko-KR" altLang="en-US" sz="1000" dirty="0"/>
              <a:t> 실행되고</a:t>
            </a:r>
            <a:r>
              <a:rPr lang="en-US" altLang="ko-KR" sz="1000" dirty="0"/>
              <a:t>,  </a:t>
            </a:r>
          </a:p>
          <a:p>
            <a:pPr defTabSz="180000"/>
            <a:r>
              <a:rPr lang="ko-KR" altLang="en-US" sz="1000" dirty="0"/>
              <a:t>마우스의 위치를 보여줍니다</a:t>
            </a:r>
            <a:r>
              <a:rPr lang="en-US" altLang="ko-KR" sz="1000" dirty="0"/>
              <a:t>.&lt;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="media/beach.png"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onmousemove</a:t>
            </a:r>
            <a:r>
              <a:rPr lang="en-US" altLang="ko-KR" sz="1000" b="1" dirty="0"/>
              <a:t>="where(event)"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id="div"&gt;&lt;/div&gt;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let 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("div");</a:t>
            </a:r>
          </a:p>
          <a:p>
            <a:pPr defTabSz="180000"/>
            <a:r>
              <a:rPr lang="en-US" altLang="ko-KR" sz="1000" b="1" dirty="0"/>
              <a:t>function where(e)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let text = "</a:t>
            </a:r>
            <a:r>
              <a:rPr lang="ko-KR" altLang="en-US" sz="1000" dirty="0"/>
              <a:t>버튼</a:t>
            </a:r>
            <a:r>
              <a:rPr lang="en-US" altLang="ko-KR" sz="1000" dirty="0"/>
              <a:t>="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e.button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"(</a:t>
            </a:r>
            <a:r>
              <a:rPr lang="en-US" altLang="ko-KR" sz="1000" dirty="0" err="1"/>
              <a:t>screenX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screenY</a:t>
            </a:r>
            <a:r>
              <a:rPr lang="en-US" altLang="ko-KR" sz="1000" dirty="0"/>
              <a:t>)=" +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e.screenX</a:t>
            </a:r>
            <a:r>
              <a:rPr lang="en-US" altLang="ko-KR" sz="1000" dirty="0"/>
              <a:t> + ",“ + </a:t>
            </a:r>
            <a:r>
              <a:rPr lang="en-US" altLang="ko-KR" sz="1000" dirty="0" err="1"/>
              <a:t>e.screenY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"(</a:t>
            </a:r>
            <a:r>
              <a:rPr lang="en-US" altLang="ko-KR" sz="1000" dirty="0" err="1"/>
              <a:t>clientX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clientY</a:t>
            </a:r>
            <a:r>
              <a:rPr lang="en-US" altLang="ko-KR" sz="1000" dirty="0"/>
              <a:t>)=" +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e.clientX</a:t>
            </a:r>
            <a:r>
              <a:rPr lang="en-US" altLang="ko-KR" sz="1000" dirty="0"/>
              <a:t> + "," + </a:t>
            </a:r>
            <a:r>
              <a:rPr lang="en-US" altLang="ko-KR" sz="1000" dirty="0" err="1"/>
              <a:t>e.clientY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"(</a:t>
            </a:r>
            <a:r>
              <a:rPr lang="en-US" altLang="ko-KR" sz="1000" dirty="0" err="1"/>
              <a:t>offsetX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offsetY</a:t>
            </a:r>
            <a:r>
              <a:rPr lang="en-US" altLang="ko-KR" sz="1000" dirty="0"/>
              <a:t>)=" +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e.offsetX</a:t>
            </a:r>
            <a:r>
              <a:rPr lang="en-US" altLang="ko-KR" sz="1000" dirty="0"/>
              <a:t> + "," + </a:t>
            </a:r>
            <a:r>
              <a:rPr lang="en-US" altLang="ko-KR" sz="1000" dirty="0" err="1"/>
              <a:t>e.offsetY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s-ES" altLang="ko-KR" sz="1000" dirty="0"/>
              <a:t>	text += "(x, y)=" + e.x + "," + e.y + "\n";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div.innerHTML</a:t>
            </a:r>
            <a:r>
              <a:rPr lang="en-US" altLang="ko-KR" sz="1000" dirty="0"/>
              <a:t> = text;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&lt;/body&gt;&lt;/html&gt;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7505189" y="5517232"/>
            <a:ext cx="1539221" cy="636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두 좌표가 같은 이유는  </a:t>
            </a:r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r>
              <a:rPr lang="en-US" altLang="ko-KR" sz="1000" dirty="0" err="1">
                <a:solidFill>
                  <a:schemeClr val="tx1"/>
                </a:solidFill>
              </a:rPr>
              <a:t>img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r>
              <a:rPr lang="ko-KR" altLang="en-US" sz="1000" dirty="0">
                <a:solidFill>
                  <a:schemeClr val="tx1"/>
                </a:solidFill>
              </a:rPr>
              <a:t>객체의 부모가</a:t>
            </a:r>
            <a:r>
              <a:rPr lang="en-US" altLang="ko-KR" sz="1000" dirty="0">
                <a:solidFill>
                  <a:schemeClr val="tx1"/>
                </a:solidFill>
              </a:rPr>
              <a:t>&lt;body&gt;</a:t>
            </a:r>
            <a:r>
              <a:rPr lang="ko-KR" altLang="en-US" sz="1000" dirty="0">
                <a:solidFill>
                  <a:schemeClr val="tx1"/>
                </a:solidFill>
              </a:rPr>
              <a:t>로서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브라우저 윈도우이기 때문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078820" y="1412776"/>
            <a:ext cx="3195980" cy="5099001"/>
            <a:chOff x="5078820" y="1412776"/>
            <a:chExt cx="3195980" cy="50990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DD5BF31-A0CF-468D-AE9A-4CF89B58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2" y="1412776"/>
              <a:ext cx="2950598" cy="509900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6300551" y="3152821"/>
              <a:ext cx="0" cy="504057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5452989" y="3656877"/>
              <a:ext cx="838429" cy="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00551" y="3508343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FF00"/>
                  </a:solidFill>
                </a:rPr>
                <a:t>(88, 46)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328665" y="1856709"/>
              <a:ext cx="0" cy="181023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78820" y="3618768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202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5326966" y="1866275"/>
              <a:ext cx="973585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197626" y="174996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96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956178" y="5654934"/>
              <a:ext cx="565945" cy="291066"/>
            </a:xfrm>
            <a:custGeom>
              <a:avLst/>
              <a:gdLst>
                <a:gd name="connsiteX0" fmla="*/ 0 w 465667"/>
                <a:gd name="connsiteY0" fmla="*/ 0 h 381000"/>
                <a:gd name="connsiteX1" fmla="*/ 211667 w 465667"/>
                <a:gd name="connsiteY1" fmla="*/ 84667 h 381000"/>
                <a:gd name="connsiteX2" fmla="*/ 296333 w 465667"/>
                <a:gd name="connsiteY2" fmla="*/ 313267 h 381000"/>
                <a:gd name="connsiteX3" fmla="*/ 465667 w 465667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667" h="381000">
                  <a:moveTo>
                    <a:pt x="0" y="0"/>
                  </a:moveTo>
                  <a:cubicBezTo>
                    <a:pt x="81139" y="16228"/>
                    <a:pt x="162278" y="32456"/>
                    <a:pt x="211667" y="84667"/>
                  </a:cubicBezTo>
                  <a:cubicBezTo>
                    <a:pt x="261056" y="136878"/>
                    <a:pt x="254000" y="263878"/>
                    <a:pt x="296333" y="313267"/>
                  </a:cubicBezTo>
                  <a:cubicBezTo>
                    <a:pt x="338666" y="362656"/>
                    <a:pt x="438856" y="372533"/>
                    <a:pt x="465667" y="381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6269056" y="5954467"/>
              <a:ext cx="1227667" cy="44383"/>
            </a:xfrm>
            <a:custGeom>
              <a:avLst/>
              <a:gdLst>
                <a:gd name="connsiteX0" fmla="*/ 0 w 1227667"/>
                <a:gd name="connsiteY0" fmla="*/ 33867 h 44383"/>
                <a:gd name="connsiteX1" fmla="*/ 508000 w 1227667"/>
                <a:gd name="connsiteY1" fmla="*/ 42333 h 44383"/>
                <a:gd name="connsiteX2" fmla="*/ 1227667 w 1227667"/>
                <a:gd name="connsiteY2" fmla="*/ 0 h 4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667" h="44383">
                  <a:moveTo>
                    <a:pt x="0" y="33867"/>
                  </a:moveTo>
                  <a:cubicBezTo>
                    <a:pt x="151694" y="40922"/>
                    <a:pt x="303389" y="47977"/>
                    <a:pt x="508000" y="42333"/>
                  </a:cubicBezTo>
                  <a:cubicBezTo>
                    <a:pt x="712611" y="36689"/>
                    <a:pt x="970139" y="18344"/>
                    <a:pt x="1227667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450" y="3660208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8536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oncontextmenu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 위에 마우스 오른쪽 버튼 클릭 </a:t>
            </a:r>
          </a:p>
          <a:p>
            <a:pPr lvl="1"/>
            <a:r>
              <a:rPr lang="ko-KR" altLang="en-US" dirty="0"/>
              <a:t>디폴트로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(context menu)</a:t>
            </a:r>
            <a:r>
              <a:rPr lang="ko-KR" altLang="en-US" dirty="0"/>
              <a:t> 출력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소스</a:t>
            </a:r>
            <a:r>
              <a:rPr lang="en-US" altLang="ko-KR" dirty="0"/>
              <a:t> </a:t>
            </a:r>
            <a:r>
              <a:rPr lang="en-US" altLang="ko-KR" dirty="0" err="1"/>
              <a:t>보기’나</a:t>
            </a:r>
            <a:r>
              <a:rPr lang="en-US" altLang="ko-KR" dirty="0"/>
              <a:t> ‘</a:t>
            </a:r>
            <a:r>
              <a:rPr lang="en-US" altLang="ko-KR" dirty="0" err="1"/>
              <a:t>이미지</a:t>
            </a:r>
            <a:r>
              <a:rPr lang="en-US" altLang="ko-KR" dirty="0"/>
              <a:t> </a:t>
            </a:r>
            <a:r>
              <a:rPr lang="en-US" altLang="ko-KR" dirty="0" err="1"/>
              <a:t>다운로드</a:t>
            </a:r>
            <a:r>
              <a:rPr lang="en-US" altLang="ko-KR" dirty="0"/>
              <a:t>’ </a:t>
            </a:r>
            <a:r>
              <a:rPr lang="en-US" altLang="ko-KR" dirty="0" err="1"/>
              <a:t>등의</a:t>
            </a:r>
            <a:r>
              <a:rPr lang="en-US" altLang="ko-KR" dirty="0"/>
              <a:t> </a:t>
            </a:r>
            <a:r>
              <a:rPr lang="ko-KR" altLang="en-US" dirty="0"/>
              <a:t>메뉴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oncontextmenu</a:t>
            </a:r>
            <a:r>
              <a:rPr lang="en-US" altLang="ko-KR" dirty="0"/>
              <a:t> </a:t>
            </a:r>
            <a:r>
              <a:rPr lang="ko-KR" altLang="en-US" dirty="0" err="1"/>
              <a:t>리스너가</a:t>
            </a:r>
            <a:r>
              <a:rPr lang="ko-KR" altLang="en-US" dirty="0"/>
              <a:t> 먼저 호출</a:t>
            </a:r>
            <a:endParaRPr lang="en-US" altLang="ko-KR" dirty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메뉴를 출력하는 디폴트 행동 취소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371703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document.oncontextmenu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() {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return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컨텍스트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메뉴 출력 금지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5977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EB2CFBF-FA07-478F-BE01-E8AEC048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4509120"/>
            <a:ext cx="3307767" cy="14059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 </a:t>
            </a:r>
            <a:r>
              <a:rPr lang="en-US" altLang="ko-KR" dirty="0" err="1"/>
              <a:t>oncontextmenu</a:t>
            </a:r>
            <a:r>
              <a:rPr lang="ko-KR" altLang="en-US" dirty="0"/>
              <a:t>로 소스 보기나 이미지 다운로드 금지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0454" y="1412776"/>
            <a:ext cx="4051927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oncontextmenu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hideMenu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dirty="0"/>
              <a:t>	alert("</a:t>
            </a:r>
            <a:r>
              <a:rPr lang="ko-KR" altLang="en-US" sz="1200" dirty="0"/>
              <a:t>오른쪽 클릭</a:t>
            </a:r>
            <a:r>
              <a:rPr lang="en-US" altLang="ko-KR" sz="1200" dirty="0"/>
              <a:t>&lt;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</a:t>
            </a:r>
            <a:r>
              <a:rPr lang="en-US" altLang="ko-KR" sz="1200" dirty="0"/>
              <a:t>&gt;</a:t>
            </a:r>
            <a:r>
              <a:rPr lang="ko-KR" altLang="en-US" sz="1200" dirty="0"/>
              <a:t>금지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b="1" dirty="0"/>
              <a:t>	return false;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err="1"/>
              <a:t>document.oncontextmenu</a:t>
            </a:r>
            <a:r>
              <a:rPr lang="en-US" altLang="ko-KR" sz="1200" b="1" dirty="0"/>
              <a:t>=</a:t>
            </a:r>
            <a:r>
              <a:rPr lang="en-US" altLang="ko-KR" sz="1200" b="1" dirty="0" err="1"/>
              <a:t>hideMenu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oncontextmenu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 금지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마우스 오른쪽 클릭은 금지됩니다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아무곳이나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클릭해도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메뉴를 볼 수 없습니다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="media/beach2.png" alt="</a:t>
            </a:r>
            <a:r>
              <a:rPr lang="en-US" altLang="ko-KR" sz="1200" dirty="0" err="1"/>
              <a:t>miami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4923486" y="1629497"/>
            <a:ext cx="3270541" cy="2457891"/>
            <a:chOff x="4923486" y="1629497"/>
            <a:chExt cx="3270541" cy="245789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EB0561D-1888-49D0-839A-CDE184395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486" y="1629497"/>
              <a:ext cx="3270541" cy="245789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352" y="3687274"/>
              <a:ext cx="173774" cy="17377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668344" y="3071314"/>
            <a:ext cx="1224136" cy="442674"/>
          </a:xfrm>
          <a:prstGeom prst="wedgeRoundRectCallout">
            <a:avLst>
              <a:gd name="adj1" fmla="val -36446"/>
              <a:gd name="adj2" fmla="val 856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아무 곳이나 마우스 오른쪽  클릭</a:t>
            </a:r>
          </a:p>
        </p:txBody>
      </p:sp>
      <p:sp>
        <p:nvSpPr>
          <p:cNvPr id="12" name="자유형 11"/>
          <p:cNvSpPr/>
          <p:nvPr/>
        </p:nvSpPr>
        <p:spPr>
          <a:xfrm>
            <a:off x="7236295" y="3704496"/>
            <a:ext cx="541191" cy="826564"/>
          </a:xfrm>
          <a:custGeom>
            <a:avLst/>
            <a:gdLst>
              <a:gd name="connsiteX0" fmla="*/ 570246 w 570246"/>
              <a:gd name="connsiteY0" fmla="*/ 0 h 725714"/>
              <a:gd name="connsiteX1" fmla="*/ 483160 w 570246"/>
              <a:gd name="connsiteY1" fmla="*/ 370114 h 725714"/>
              <a:gd name="connsiteX2" fmla="*/ 69503 w 570246"/>
              <a:gd name="connsiteY2" fmla="*/ 478971 h 725714"/>
              <a:gd name="connsiteX3" fmla="*/ 4189 w 570246"/>
              <a:gd name="connsiteY3" fmla="*/ 725714 h 7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246" h="725714">
                <a:moveTo>
                  <a:pt x="570246" y="0"/>
                </a:moveTo>
                <a:cubicBezTo>
                  <a:pt x="568431" y="145143"/>
                  <a:pt x="566617" y="290286"/>
                  <a:pt x="483160" y="370114"/>
                </a:cubicBezTo>
                <a:cubicBezTo>
                  <a:pt x="399703" y="449942"/>
                  <a:pt x="149331" y="419704"/>
                  <a:pt x="69503" y="478971"/>
                </a:cubicBezTo>
                <a:cubicBezTo>
                  <a:pt x="-10325" y="538238"/>
                  <a:pt x="-3068" y="631976"/>
                  <a:pt x="4189" y="725714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5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문서의 로딩 완료와 </a:t>
            </a:r>
            <a:r>
              <a:rPr lang="en-US" altLang="ko-KR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onload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window </a:t>
            </a:r>
            <a:r>
              <a:rPr lang="ko-KR" altLang="en-US" dirty="0"/>
              <a:t>객체에 발생</a:t>
            </a:r>
            <a:endParaRPr lang="en-US" altLang="ko-KR" dirty="0"/>
          </a:p>
          <a:p>
            <a:pPr lvl="2"/>
            <a:r>
              <a:rPr lang="ko-KR" altLang="en-US" dirty="0"/>
              <a:t>웹 페이지의 로딩 </a:t>
            </a:r>
            <a:r>
              <a:rPr lang="ko-KR" altLang="en-US" dirty="0" err="1"/>
              <a:t>완료시</a:t>
            </a:r>
            <a:r>
              <a:rPr lang="en-US" altLang="ko-KR" dirty="0"/>
              <a:t> </a:t>
            </a:r>
            <a:r>
              <a:rPr lang="ko-KR" altLang="en-US" dirty="0"/>
              <a:t>호출되는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</a:t>
            </a: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/>
              <a:t>1. </a:t>
            </a:r>
            <a:r>
              <a:rPr lang="en-US" altLang="ko-KR" b="1" dirty="0" err="1"/>
              <a:t>window.onload</a:t>
            </a:r>
            <a:r>
              <a:rPr lang="en-US" altLang="ko-KR" dirty="0"/>
              <a:t>= function() {</a:t>
            </a:r>
          </a:p>
          <a:p>
            <a:pPr marL="685800" lvl="2" indent="0">
              <a:buNone/>
            </a:pPr>
            <a:r>
              <a:rPr lang="en-US" altLang="ko-KR" dirty="0"/>
              <a:t>       ... // </a:t>
            </a:r>
            <a:r>
              <a:rPr lang="ko-KR" altLang="en-US" dirty="0"/>
              <a:t>자바스크립트 코드</a:t>
            </a: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/>
              <a:t>    };</a:t>
            </a:r>
          </a:p>
          <a:p>
            <a:pPr marL="685800" lvl="2" indent="0">
              <a:buNone/>
            </a:pPr>
            <a:r>
              <a:rPr lang="en-US" altLang="ko-KR" dirty="0"/>
              <a:t>2. &lt;</a:t>
            </a:r>
            <a:r>
              <a:rPr lang="en-US" altLang="ko-KR" b="1" dirty="0"/>
              <a:t>body </a:t>
            </a:r>
            <a:r>
              <a:rPr lang="en-US" altLang="ko-KR" b="1" dirty="0" err="1"/>
              <a:t>onload</a:t>
            </a:r>
            <a:r>
              <a:rPr lang="en-US" altLang="ko-KR" dirty="0"/>
              <a:t>="</a:t>
            </a:r>
            <a:r>
              <a:rPr lang="ko-KR" altLang="en-US" dirty="0"/>
              <a:t>자바스크립트 코드</a:t>
            </a:r>
            <a:r>
              <a:rPr lang="en-US" altLang="ko-KR" dirty="0"/>
              <a:t>"&gt;</a:t>
            </a:r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window.onload</a:t>
            </a:r>
            <a:r>
              <a:rPr lang="en-US" altLang="ko-KR" dirty="0"/>
              <a:t> = function() {</a:t>
            </a:r>
          </a:p>
          <a:p>
            <a:pPr marL="685800" lvl="2" indent="0">
              <a:buNone/>
            </a:pPr>
            <a:r>
              <a:rPr lang="en-US" altLang="ko-KR" dirty="0"/>
              <a:t>    	alert(‘hello’);</a:t>
            </a:r>
          </a:p>
          <a:p>
            <a:pPr marL="685800" lvl="2" indent="0">
              <a:buNone/>
            </a:pPr>
            <a:r>
              <a:rPr lang="en-US" altLang="ko-KR" dirty="0"/>
              <a:t>     }</a:t>
            </a:r>
          </a:p>
          <a:p>
            <a:pPr marL="685800" lvl="2" indent="0">
              <a:buNone/>
            </a:pPr>
            <a:r>
              <a:rPr lang="en-US" altLang="ko-KR" dirty="0"/>
              <a:t>    &lt;body </a:t>
            </a:r>
            <a:r>
              <a:rPr lang="en-US" altLang="ko-KR" dirty="0" err="1"/>
              <a:t>onload</a:t>
            </a:r>
            <a:r>
              <a:rPr lang="en-US" altLang="ko-KR" dirty="0"/>
              <a:t>=“alert(‘hello’)”&gt;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8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DB598CE-6969-49AF-88B3-7F68D9B6E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34" y="2130497"/>
            <a:ext cx="3195154" cy="241231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2E78E0-AD4F-4A91-8273-6B8180A4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350" y="4807491"/>
            <a:ext cx="4461132" cy="15552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 onload</a:t>
            </a:r>
            <a:r>
              <a:rPr lang="ko-KR" altLang="en-US" dirty="0"/>
              <a:t>에서 사이트 이전을 알리는 </a:t>
            </a:r>
            <a:r>
              <a:rPr lang="ko-KR" altLang="en-US" dirty="0" err="1"/>
              <a:t>공고창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7766" y="1435422"/>
            <a:ext cx="507605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&lt;title&gt;HTML </a:t>
            </a:r>
            <a:r>
              <a:rPr lang="ko-KR" altLang="en-US" sz="1200" dirty="0"/>
              <a:t>문서의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/>
              <a:t>="alert('</a:t>
            </a:r>
            <a:r>
              <a:rPr lang="ko-KR" altLang="en-US" sz="1200" b="1" dirty="0"/>
              <a:t>이 사이트는 </a:t>
            </a:r>
            <a:r>
              <a:rPr lang="en-US" altLang="ko-KR" sz="1200" b="1" dirty="0"/>
              <a:t>2022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9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일부터 </a:t>
            </a:r>
            <a:r>
              <a:rPr lang="en-US" altLang="ko-KR" sz="1200" b="1" dirty="0"/>
              <a:t>\</a:t>
            </a:r>
          </a:p>
          <a:p>
            <a:pPr defTabSz="180000"/>
            <a:r>
              <a:rPr lang="en-US" altLang="ko-KR" sz="1200" b="1" dirty="0"/>
              <a:t>www.js.co.kr</a:t>
            </a:r>
            <a:r>
              <a:rPr lang="ko-KR" altLang="en-US" sz="1200" b="1" dirty="0"/>
              <a:t>로 옮겨지게 됩니다</a:t>
            </a:r>
            <a:r>
              <a:rPr lang="en-US" altLang="ko-KR" sz="1200" b="1" dirty="0"/>
              <a:t>.')"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&lt;h3&gt;HTML </a:t>
            </a:r>
            <a:r>
              <a:rPr lang="ko-KR" altLang="en-US" sz="1200" dirty="0"/>
              <a:t>문서의 로딩 완료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페이지는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리스너의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사용 예를 보여줍니다</a:t>
            </a:r>
          </a:p>
          <a:p>
            <a:pPr defTabSz="180000"/>
            <a:r>
              <a:rPr lang="ko-KR" altLang="en-US" sz="1200" dirty="0"/>
              <a:t>이 페이지가 출력되고 난 바로 직후</a:t>
            </a:r>
            <a:endParaRPr lang="en-US" altLang="ko-KR" sz="1200" dirty="0"/>
          </a:p>
          <a:p>
            <a:pPr defTabSz="180000"/>
            <a:r>
              <a:rPr lang="en-US" altLang="ko-KR" sz="1200" dirty="0" err="1"/>
              <a:t>onload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통해 </a:t>
            </a:r>
          </a:p>
          <a:p>
            <a:pPr defTabSz="180000"/>
            <a:r>
              <a:rPr lang="ko-KR" altLang="en-US" sz="1200" dirty="0" err="1"/>
              <a:t>경고창을</a:t>
            </a:r>
            <a:r>
              <a:rPr lang="ko-KR" altLang="en-US" sz="1200" dirty="0"/>
              <a:t> 출력합니다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4304288" y="2492896"/>
            <a:ext cx="216024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67844" y="1791534"/>
            <a:ext cx="1404156" cy="442674"/>
          </a:xfrm>
          <a:prstGeom prst="wedgeRoundRectCallout">
            <a:avLst>
              <a:gd name="adj1" fmla="val 33434"/>
              <a:gd name="adj2" fmla="val 109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\</a:t>
            </a:r>
            <a:r>
              <a:rPr lang="ko-KR" altLang="en-US" sz="1000" dirty="0"/>
              <a:t>는</a:t>
            </a:r>
            <a:r>
              <a:rPr lang="en-US" altLang="ko-KR" sz="1000" dirty="0"/>
              <a:t> </a:t>
            </a:r>
            <a:r>
              <a:rPr lang="ko-KR" altLang="en-US" sz="1000" dirty="0"/>
              <a:t>뒤에 </a:t>
            </a:r>
            <a:r>
              <a:rPr lang="en-US" altLang="ko-KR" sz="1000" dirty="0"/>
              <a:t>&lt;enter&gt; </a:t>
            </a:r>
            <a:r>
              <a:rPr lang="ko-KR" altLang="en-US" sz="1000" dirty="0"/>
              <a:t>키를 무시하게 만듦</a:t>
            </a:r>
          </a:p>
        </p:txBody>
      </p:sp>
    </p:spTree>
    <p:extLst>
      <p:ext uri="{BB962C8B-B14F-4D97-AF65-F5344CB8AC3E}">
        <p14:creationId xmlns:p14="http://schemas.microsoft.com/office/powerpoint/2010/main" val="404621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7A9444-3089-40B7-8F2C-463DDAF2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1B66D0-62B7-46FF-A43A-C5A3382CA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44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03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로딩 완료와 </a:t>
            </a:r>
            <a:r>
              <a:rPr lang="en-US" altLang="ko-KR" dirty="0" err="1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Image</a:t>
            </a:r>
            <a:r>
              <a:rPr lang="ko-KR" altLang="en-US" sz="2000" dirty="0"/>
              <a:t> 객체</a:t>
            </a:r>
            <a:endParaRPr lang="en-US" altLang="ko-KR" sz="2000" dirty="0"/>
          </a:p>
          <a:p>
            <a:pPr lvl="1"/>
            <a:r>
              <a:rPr lang="en-US" altLang="ko-KR" sz="1800" dirty="0"/>
              <a:t>&lt;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&gt; </a:t>
            </a:r>
            <a:r>
              <a:rPr lang="ko-KR" altLang="en-US" sz="1800" dirty="0"/>
              <a:t>태그에 의해 생성되는 </a:t>
            </a:r>
            <a:r>
              <a:rPr lang="en-US" altLang="ko-KR" sz="1800" dirty="0"/>
              <a:t>DOM </a:t>
            </a:r>
            <a:r>
              <a:rPr lang="ko-KR" altLang="en-US" sz="1800" dirty="0"/>
              <a:t>객체</a:t>
            </a:r>
            <a:endParaRPr lang="en-US" altLang="ko-KR" sz="1800" dirty="0"/>
          </a:p>
          <a:p>
            <a:pPr lvl="1"/>
            <a:r>
              <a:rPr lang="en-US" altLang="ko-KR" sz="1800" dirty="0"/>
              <a:t>new Image(); </a:t>
            </a:r>
            <a:r>
              <a:rPr lang="ko-KR" altLang="en-US" sz="1800" dirty="0"/>
              <a:t>자바스크립트 코드에 의해 생성되는 객체</a:t>
            </a:r>
            <a:endParaRPr lang="en-US" altLang="ko-KR" sz="1800" dirty="0"/>
          </a:p>
          <a:p>
            <a:r>
              <a:rPr lang="en-US" altLang="ko-KR" sz="2000" dirty="0" err="1"/>
              <a:t>onload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/>
            <a:r>
              <a:rPr lang="ko-KR" altLang="en-US" sz="1800" dirty="0"/>
              <a:t>이미지의</a:t>
            </a:r>
            <a:r>
              <a:rPr lang="en-US" altLang="ko-KR" sz="1800" dirty="0"/>
              <a:t> </a:t>
            </a:r>
            <a:r>
              <a:rPr lang="ko-KR" altLang="en-US" sz="1800" dirty="0"/>
              <a:t>로딩이 완료되면 </a:t>
            </a:r>
            <a:r>
              <a:rPr lang="en-US" altLang="ko-KR" sz="1800" dirty="0"/>
              <a:t>Image  </a:t>
            </a:r>
            <a:r>
              <a:rPr lang="ko-KR" altLang="en-US" sz="1800" dirty="0"/>
              <a:t>객체에 발생하는 이벤트</a:t>
            </a:r>
            <a:endParaRPr lang="en-US" altLang="ko-KR" sz="2000" dirty="0"/>
          </a:p>
          <a:p>
            <a:r>
              <a:rPr lang="ko-KR" altLang="en-US" sz="2000" dirty="0"/>
              <a:t>새로운 이미지를 로딩하는 방법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3573016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4077072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	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dirty="0"/>
              <a:t>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banana.png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5736" y="4650537"/>
            <a:ext cx="5631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banana.png </a:t>
            </a:r>
            <a:r>
              <a:rPr lang="ko-KR" altLang="en-US" sz="1400" dirty="0"/>
              <a:t>이미지의 로딩이 완료된 </a:t>
            </a:r>
            <a:r>
              <a:rPr lang="en-US" altLang="ko-KR" sz="1400" dirty="0" err="1"/>
              <a:t>myImg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onload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실행 </a:t>
            </a:r>
          </a:p>
        </p:txBody>
      </p:sp>
      <p:sp>
        <p:nvSpPr>
          <p:cNvPr id="8" name="자유형 7"/>
          <p:cNvSpPr/>
          <p:nvPr/>
        </p:nvSpPr>
        <p:spPr>
          <a:xfrm>
            <a:off x="1902566" y="4551626"/>
            <a:ext cx="581202" cy="244945"/>
          </a:xfrm>
          <a:custGeom>
            <a:avLst/>
            <a:gdLst>
              <a:gd name="connsiteX0" fmla="*/ 0 w 373341"/>
              <a:gd name="connsiteY0" fmla="*/ 0 h 609600"/>
              <a:gd name="connsiteX1" fmla="*/ 318052 w 373341"/>
              <a:gd name="connsiteY1" fmla="*/ 234121 h 609600"/>
              <a:gd name="connsiteX2" fmla="*/ 371061 w 373341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41" h="609600">
                <a:moveTo>
                  <a:pt x="0" y="0"/>
                </a:moveTo>
                <a:cubicBezTo>
                  <a:pt x="128104" y="66260"/>
                  <a:pt x="256209" y="132521"/>
                  <a:pt x="318052" y="234121"/>
                </a:cubicBezTo>
                <a:cubicBezTo>
                  <a:pt x="379895" y="335721"/>
                  <a:pt x="375478" y="472660"/>
                  <a:pt x="371061" y="6096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39E239-50DD-467B-B86C-B79A5567C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60" y="4941168"/>
            <a:ext cx="6948264" cy="185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77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이미지 로딩시 주의할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잘못된 이미지 로딩 코드</a:t>
            </a:r>
            <a:endParaRPr lang="en-US" altLang="ko-KR" dirty="0"/>
          </a:p>
          <a:p>
            <a:pPr lvl="1"/>
            <a:r>
              <a:rPr lang="ko-KR" altLang="en-US" dirty="0"/>
              <a:t>이미지를 로딩하여 이미지 폭을 알아내는 코드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문제점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sz="1600" dirty="0" err="1"/>
              <a:t>myImg.src</a:t>
            </a:r>
            <a:r>
              <a:rPr lang="en-US" altLang="ko-KR" sz="1600" dirty="0"/>
              <a:t> = "banana.png"; </a:t>
            </a:r>
            <a:r>
              <a:rPr lang="ko-KR" altLang="en-US" sz="1600" dirty="0"/>
              <a:t>실행 직후 이미지 로딩 완료되지 않음</a:t>
            </a:r>
            <a:endParaRPr lang="en-US" altLang="ko-KR" sz="1600" dirty="0"/>
          </a:p>
          <a:p>
            <a:pPr lvl="2"/>
            <a:r>
              <a:rPr lang="en-US" altLang="ko-KR" sz="1600" dirty="0"/>
              <a:t>let width = </a:t>
            </a:r>
            <a:r>
              <a:rPr lang="en-US" altLang="ko-KR" sz="1600" dirty="0" err="1"/>
              <a:t>myImg.width</a:t>
            </a:r>
            <a:r>
              <a:rPr lang="en-US" altLang="ko-KR" sz="1600" dirty="0"/>
              <a:t>; </a:t>
            </a:r>
            <a:r>
              <a:rPr lang="ko-KR" altLang="en-US" sz="1600" dirty="0"/>
              <a:t>이미지 로딩 완료 전일</a:t>
            </a:r>
            <a:r>
              <a:rPr lang="en-US" altLang="ko-KR" sz="1600" dirty="0"/>
              <a:t> </a:t>
            </a:r>
            <a:r>
              <a:rPr lang="ko-KR" altLang="en-US" sz="1600" dirty="0"/>
              <a:t>때 </a:t>
            </a:r>
            <a:r>
              <a:rPr lang="en-US" altLang="ko-KR" sz="1600" dirty="0" err="1"/>
              <a:t>myImg.width</a:t>
            </a:r>
            <a:r>
              <a:rPr lang="en-US" altLang="ko-KR" sz="1600" dirty="0"/>
              <a:t> = 0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r>
              <a:rPr lang="ko-KR" altLang="en-US" dirty="0"/>
              <a:t>코드 수정</a:t>
            </a:r>
            <a:endParaRPr lang="en-US" altLang="ko-KR" dirty="0"/>
          </a:p>
          <a:p>
            <a:pPr lvl="1"/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en-US" dirty="0" err="1"/>
              <a:t>리스너에서</a:t>
            </a:r>
            <a:r>
              <a:rPr lang="ko-KR" altLang="en-US" dirty="0"/>
              <a:t> 이미지 폭을 알아내는 코드 작성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2194989"/>
            <a:ext cx="53285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width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// banana.png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이미지의 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67644" y="5013176"/>
            <a:ext cx="554461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");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myImg.onload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= function () {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이미지 로딩 완료 시 실행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		let width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myImg.width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;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정확한 이미지 폭 읽기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}</a:t>
            </a:r>
            <a:endParaRPr lang="ko-KR" altLang="en-US" sz="1400" b="1" kern="0" dirty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dirty="0"/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banana.png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 지시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7076" y="5229200"/>
            <a:ext cx="1404156" cy="783193"/>
          </a:xfrm>
          <a:prstGeom prst="wedgeRoundRectCallout">
            <a:avLst>
              <a:gd name="adj1" fmla="val -91824"/>
              <a:gd name="adj2" fmla="val -4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width</a:t>
            </a:r>
            <a:r>
              <a:rPr lang="ko-KR" altLang="en-US" sz="1000" dirty="0"/>
              <a:t>는 </a:t>
            </a:r>
            <a:r>
              <a:rPr lang="en-US" altLang="ko-KR" sz="1000" dirty="0"/>
              <a:t>function() </a:t>
            </a:r>
            <a:r>
              <a:rPr lang="ko-KR" altLang="en-US" sz="1000" dirty="0"/>
              <a:t>블록 내에서만 사용할 수 있음을 주의하기 바람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71546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38CD0D-4B17-4159-822B-C62259B68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04" y="1362268"/>
            <a:ext cx="2740611" cy="31832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14 onload</a:t>
            </a:r>
            <a:r>
              <a:rPr lang="ko-KR" altLang="en-US" dirty="0"/>
              <a:t>로 이미지의 크기 알아내기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40699" y="1340768"/>
            <a:ext cx="4407365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&lt;head&gt;&lt;meta charset="</a:t>
            </a:r>
            <a:r>
              <a:rPr lang="en-US" altLang="ko-KR" sz="1100" dirty="0" err="1"/>
              <a:t>utf</a:t>
            </a:r>
            <a:r>
              <a:rPr lang="en-US" altLang="ko-KR" sz="1100" dirty="0"/>
              <a:t>-8"&gt; </a:t>
            </a:r>
          </a:p>
          <a:p>
            <a:pPr defTabSz="180000"/>
            <a:r>
              <a:rPr lang="en-US" altLang="ko-KR" sz="1100" dirty="0"/>
              <a:t>&lt;title&gt;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/>
              <a:t>function </a:t>
            </a:r>
            <a:r>
              <a:rPr lang="en-US" altLang="ko-KR" sz="1100" dirty="0" err="1"/>
              <a:t>changeImage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let 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let 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myImg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img.onload</a:t>
            </a:r>
            <a:r>
              <a:rPr lang="en-US" altLang="ko-KR" sz="1100" b="1" dirty="0"/>
              <a:t> = function () { </a:t>
            </a:r>
            <a:r>
              <a:rPr lang="ko-KR" altLang="en-US" sz="1100" dirty="0"/>
              <a:t> </a:t>
            </a:r>
            <a:r>
              <a:rPr lang="en-US" altLang="ko-KR" sz="1100" dirty="0"/>
              <a:t>// </a:t>
            </a:r>
            <a:r>
              <a:rPr lang="ko-KR" altLang="en-US" sz="1100" dirty="0"/>
              <a:t>이미지 크기 출력</a:t>
            </a:r>
          </a:p>
          <a:p>
            <a:pPr defTabSz="180000"/>
            <a:r>
              <a:rPr lang="en-US" altLang="ko-KR" sz="1100" b="1" dirty="0"/>
              <a:t>		let 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document.getElementById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");</a:t>
            </a:r>
          </a:p>
          <a:p>
            <a:pPr defTabSz="180000"/>
            <a:r>
              <a:rPr lang="en-US" altLang="ko-KR" sz="1100" b="1" dirty="0"/>
              <a:t>		</a:t>
            </a:r>
            <a:r>
              <a:rPr lang="en-US" altLang="ko-KR" sz="1100" b="1" dirty="0" err="1"/>
              <a:t>mySpan.innerHTML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img.width</a:t>
            </a:r>
            <a:r>
              <a:rPr lang="en-US" altLang="ko-KR" sz="1100" b="1" dirty="0"/>
              <a:t> + "x" + </a:t>
            </a:r>
            <a:r>
              <a:rPr lang="en-US" altLang="ko-KR" sz="1100" b="1" dirty="0" err="1"/>
              <a:t>img.height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b="1" dirty="0"/>
              <a:t>	}</a:t>
            </a:r>
          </a:p>
          <a:p>
            <a:pPr defTabSz="180000"/>
            <a:r>
              <a:rPr lang="en-US" altLang="ko-KR" sz="1100" dirty="0"/>
              <a:t>	let index= </a:t>
            </a:r>
            <a:r>
              <a:rPr lang="en-US" altLang="ko-KR" sz="1100" dirty="0" err="1"/>
              <a:t>sel.selectedIndex</a:t>
            </a:r>
            <a:r>
              <a:rPr lang="en-US" altLang="ko-KR" sz="1100" dirty="0"/>
              <a:t>; // </a:t>
            </a:r>
            <a:r>
              <a:rPr lang="ko-KR" altLang="en-US" sz="1100" dirty="0"/>
              <a:t>선택된 옵션 인덱스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img.src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sel.options</a:t>
            </a:r>
            <a:r>
              <a:rPr lang="en-US" altLang="ko-KR" sz="1100" dirty="0"/>
              <a:t>[index].value; // &lt;option&gt;</a:t>
            </a:r>
            <a:r>
              <a:rPr lang="ko-KR" altLang="en-US" sz="1100" dirty="0"/>
              <a:t>의 </a:t>
            </a:r>
            <a:r>
              <a:rPr lang="en-US" altLang="ko-KR" sz="1100" dirty="0"/>
              <a:t>value </a:t>
            </a:r>
            <a:r>
              <a:rPr lang="ko-KR" altLang="en-US" sz="1100" dirty="0"/>
              <a:t>속성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 </a:t>
            </a:r>
            <a:r>
              <a:rPr lang="en-US" altLang="ko-KR" sz="1100" b="1" dirty="0" err="1"/>
              <a:t>onload</a:t>
            </a:r>
            <a:r>
              <a:rPr lang="en-US" altLang="ko-KR" sz="1100" b="1" dirty="0"/>
              <a:t>="</a:t>
            </a:r>
            <a:r>
              <a:rPr lang="en-US" altLang="ko-KR" sz="1100" b="1" dirty="0" err="1"/>
              <a:t>changeImage</a:t>
            </a:r>
            <a:r>
              <a:rPr lang="en-US" altLang="ko-KR" sz="1100" b="1" dirty="0"/>
              <a:t>()"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&lt;h3&gt;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&lt;form&gt;</a:t>
            </a:r>
          </a:p>
          <a:p>
            <a:pPr defTabSz="180000"/>
            <a:r>
              <a:rPr lang="en-US" altLang="ko-KR" sz="1100" dirty="0"/>
              <a:t>&lt;select id="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 </a:t>
            </a:r>
            <a:r>
              <a:rPr lang="en-US" altLang="ko-KR" sz="1100" b="1" dirty="0" err="1"/>
              <a:t>onchange</a:t>
            </a:r>
            <a:r>
              <a:rPr lang="en-US" altLang="ko-KR" sz="1100" b="1" dirty="0"/>
              <a:t>="</a:t>
            </a:r>
            <a:r>
              <a:rPr lang="en-US" altLang="ko-KR" sz="1100" b="1" dirty="0" err="1"/>
              <a:t>changeImage</a:t>
            </a:r>
            <a:r>
              <a:rPr lang="en-US" altLang="ko-KR" sz="1100" b="1" dirty="0"/>
              <a:t>()"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&lt;option value="images/apple.png"&gt;</a:t>
            </a:r>
            <a:r>
              <a:rPr lang="ko-KR" altLang="en-US" sz="1100" dirty="0"/>
              <a:t>사과</a:t>
            </a:r>
          </a:p>
          <a:p>
            <a:pPr defTabSz="180000"/>
            <a:r>
              <a:rPr lang="en-US" altLang="ko-KR" sz="1100" dirty="0"/>
              <a:t>	&lt;option value="images/banana.png"&gt;</a:t>
            </a:r>
            <a:r>
              <a:rPr lang="ko-KR" altLang="en-US" sz="1100" dirty="0"/>
              <a:t>바나나</a:t>
            </a:r>
          </a:p>
          <a:p>
            <a:pPr defTabSz="180000"/>
            <a:r>
              <a:rPr lang="en-US" altLang="ko-KR" sz="1100" dirty="0"/>
              <a:t>	&lt;option value="images/mango.png"&gt;</a:t>
            </a:r>
            <a:r>
              <a:rPr lang="ko-KR" altLang="en-US" sz="1100" dirty="0"/>
              <a:t>망고</a:t>
            </a:r>
          </a:p>
          <a:p>
            <a:pPr defTabSz="180000"/>
            <a:r>
              <a:rPr lang="en-US" altLang="ko-KR" sz="1100" dirty="0"/>
              <a:t>&lt;/select&gt;</a:t>
            </a:r>
          </a:p>
          <a:p>
            <a:pPr defTabSz="180000"/>
            <a:r>
              <a:rPr lang="en-US" altLang="ko-KR" sz="1100" dirty="0"/>
              <a:t>&lt;span id="</a:t>
            </a:r>
            <a:r>
              <a:rPr lang="en-US" altLang="ko-KR" sz="1100" dirty="0" err="1"/>
              <a:t>mySpan</a:t>
            </a:r>
            <a:r>
              <a:rPr lang="en-US" altLang="ko-KR" sz="1100" dirty="0"/>
              <a:t>"&gt;</a:t>
            </a:r>
            <a:r>
              <a:rPr lang="ko-KR" altLang="en-US" sz="1100" dirty="0"/>
              <a:t>이미지 크기</a:t>
            </a:r>
            <a:r>
              <a:rPr lang="en-US" altLang="ko-KR" sz="1100" dirty="0"/>
              <a:t>&lt;/span&gt;</a:t>
            </a:r>
          </a:p>
          <a:p>
            <a:pPr defTabSz="180000"/>
            <a:r>
              <a:rPr lang="en-US" altLang="ko-KR" sz="1100" dirty="0"/>
              <a:t>&lt;/form&gt;</a:t>
            </a:r>
          </a:p>
          <a:p>
            <a:pPr defTabSz="180000"/>
            <a:r>
              <a:rPr lang="en-US" altLang="ko-KR" sz="1100" dirty="0"/>
              <a:t>&lt;p&gt;</a:t>
            </a:r>
            <a:r>
              <a:rPr lang="en-US" altLang="ko-KR" sz="1100" b="1" dirty="0"/>
              <a:t>&lt;</a:t>
            </a:r>
            <a:r>
              <a:rPr lang="en-US" altLang="ko-KR" sz="1100" b="1" dirty="0" err="1"/>
              <a:t>img</a:t>
            </a:r>
            <a:r>
              <a:rPr lang="en-US" altLang="ko-KR" sz="1100" b="1" dirty="0"/>
              <a:t> id="</a:t>
            </a:r>
            <a:r>
              <a:rPr lang="en-US" altLang="ko-KR" sz="1100" b="1" dirty="0" err="1"/>
              <a:t>myImg</a:t>
            </a:r>
            <a:r>
              <a:rPr lang="en-US" altLang="ko-KR" sz="1100" b="1" dirty="0"/>
              <a:t>" </a:t>
            </a:r>
            <a:r>
              <a:rPr lang="en-US" altLang="ko-KR" sz="1100" b="1" dirty="0" err="1"/>
              <a:t>src</a:t>
            </a:r>
            <a:r>
              <a:rPr lang="en-US" altLang="ko-KR" sz="1100" b="1" dirty="0"/>
              <a:t>="media/apple.png" alt="."&gt;</a:t>
            </a:r>
            <a:r>
              <a:rPr lang="en-US" altLang="ko-KR" sz="1100" dirty="0"/>
              <a:t>&lt;/p&gt;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948264" y="2673291"/>
            <a:ext cx="1176197" cy="442674"/>
          </a:xfrm>
          <a:prstGeom prst="wedgeRoundRectCallout">
            <a:avLst>
              <a:gd name="adj1" fmla="val -62355"/>
              <a:gd name="adj2" fmla="val -63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banana.png</a:t>
            </a:r>
            <a:r>
              <a:rPr lang="ko-KR" altLang="en-US" sz="1000" dirty="0"/>
              <a:t>의 이미지 크기</a:t>
            </a:r>
          </a:p>
        </p:txBody>
      </p:sp>
    </p:spTree>
    <p:extLst>
      <p:ext uri="{BB962C8B-B14F-4D97-AF65-F5344CB8AC3E}">
        <p14:creationId xmlns:p14="http://schemas.microsoft.com/office/powerpoint/2010/main" val="921844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new Image()</a:t>
            </a:r>
            <a:r>
              <a:rPr lang="ko-KR" altLang="en-US" dirty="0"/>
              <a:t>로 이미지 로딩과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동적으로 이미지 객체 생성</a:t>
            </a:r>
            <a:endParaRPr lang="en-US" altLang="ko-KR" dirty="0"/>
          </a:p>
          <a:p>
            <a:pPr lvl="1"/>
            <a:r>
              <a:rPr lang="en-US" altLang="ko-KR" dirty="0"/>
              <a:t>new Image()</a:t>
            </a:r>
          </a:p>
          <a:p>
            <a:pPr lvl="2"/>
            <a:r>
              <a:rPr lang="ko-KR" altLang="en-US" dirty="0"/>
              <a:t>이미지 객체가 생겼지만 화면에 출력되지 않음</a:t>
            </a:r>
            <a:endParaRPr lang="en-US" altLang="ko-KR" dirty="0"/>
          </a:p>
          <a:p>
            <a:r>
              <a:rPr lang="en-US" altLang="ko-KR" dirty="0"/>
              <a:t>new Image()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이미지 객체에 이미지 로딩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로딩된 이미지 출력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태그에 할당된 브라우저 공간에 이미지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3068960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Image();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객체 생성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"banana.png";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537321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 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출력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4941168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</p:spTree>
    <p:extLst>
      <p:ext uri="{BB962C8B-B14F-4D97-AF65-F5344CB8AC3E}">
        <p14:creationId xmlns:p14="http://schemas.microsoft.com/office/powerpoint/2010/main" val="3633424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5B0609-4DD5-40BE-91FC-308C12EF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93" y="1554633"/>
            <a:ext cx="2721369" cy="470001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15 new Image()</a:t>
            </a:r>
            <a:r>
              <a:rPr lang="ko-KR" altLang="en-US" dirty="0"/>
              <a:t>로 이미지 로딩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057955"/>
            <a:ext cx="4572000" cy="5770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&lt;html&gt;&lt;head&gt;&lt;meta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</a:t>
            </a:r>
          </a:p>
          <a:p>
            <a:pPr defTabSz="180000"/>
            <a:r>
              <a:rPr lang="en-US" altLang="ko-KR" sz="1050" dirty="0"/>
              <a:t>&lt;title&gt;new Image()</a:t>
            </a:r>
            <a:r>
              <a:rPr lang="ko-KR" altLang="en-US" sz="1050" dirty="0"/>
              <a:t>로 이미지 로딩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미리 로딩해둘 이미지 이름 배열</a:t>
            </a:r>
            <a:endParaRPr lang="en-US" altLang="ko-KR" sz="1050" dirty="0"/>
          </a:p>
          <a:p>
            <a:pPr defTabSz="180000"/>
            <a:r>
              <a:rPr lang="en-US" altLang="ko-KR" sz="1050" b="1" dirty="0"/>
              <a:t>let files </a:t>
            </a:r>
            <a:r>
              <a:rPr lang="en-US" altLang="ko-KR" sz="1050" dirty="0"/>
              <a:t>= ["media/</a:t>
            </a:r>
            <a:r>
              <a:rPr lang="en-US" altLang="ko-KR" sz="1050" dirty="0" err="1"/>
              <a:t>Penguins.jpg</a:t>
            </a:r>
            <a:r>
              <a:rPr lang="en-US" altLang="ko-KR" sz="1050" dirty="0"/>
              <a:t>”, </a:t>
            </a:r>
          </a:p>
          <a:p>
            <a:pPr defTabSz="180000"/>
            <a:r>
              <a:rPr lang="en-US" altLang="ko-KR" sz="1050" dirty="0"/>
              <a:t>             “media/</a:t>
            </a:r>
            <a:r>
              <a:rPr lang="en-US" altLang="ko-KR" sz="1050" dirty="0" err="1"/>
              <a:t>Lighthouse.jpg</a:t>
            </a:r>
            <a:r>
              <a:rPr lang="en-US" altLang="ko-KR" sz="1050" dirty="0"/>
              <a:t>",</a:t>
            </a:r>
          </a:p>
          <a:p>
            <a:pPr defTabSz="180000"/>
            <a:r>
              <a:rPr lang="en-US" altLang="ko-KR" sz="1050" dirty="0"/>
              <a:t>             "media/Chrysanthemum.jpg",</a:t>
            </a:r>
          </a:p>
          <a:p>
            <a:pPr defTabSz="180000"/>
            <a:r>
              <a:rPr lang="en-US" altLang="ko-KR" sz="1050" dirty="0"/>
              <a:t>             "media/Desert.jpg",</a:t>
            </a:r>
          </a:p>
          <a:p>
            <a:pPr defTabSz="180000"/>
            <a:r>
              <a:rPr lang="en-US" altLang="ko-KR" sz="1050" dirty="0"/>
              <a:t>             "media/Hydrangeas.jpg",</a:t>
            </a:r>
          </a:p>
          <a:p>
            <a:pPr defTabSz="180000"/>
            <a:r>
              <a:rPr lang="en-US" altLang="ko-KR" sz="1050" dirty="0"/>
              <a:t>             "media/Jellyfish.jpg",</a:t>
            </a:r>
          </a:p>
          <a:p>
            <a:pPr defTabSz="180000"/>
            <a:r>
              <a:rPr lang="en-US" altLang="ko-KR" sz="1050" dirty="0"/>
              <a:t>             "media/Koala.jpg",</a:t>
            </a:r>
          </a:p>
          <a:p>
            <a:pPr defTabSz="180000"/>
            <a:r>
              <a:rPr lang="en-US" altLang="ko-KR" sz="1050" dirty="0"/>
              <a:t>             "media/Tulips.jpg"];</a:t>
            </a:r>
          </a:p>
          <a:p>
            <a:pPr defTabSz="180000"/>
            <a:r>
              <a:rPr lang="en-US" altLang="ko-KR" sz="1050" b="1" dirty="0"/>
              <a:t>let 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 = new Array();</a:t>
            </a:r>
          </a:p>
          <a:p>
            <a:pPr defTabSz="180000"/>
            <a:r>
              <a:rPr lang="en-US" altLang="ko-KR" sz="1050" b="1" dirty="0"/>
              <a:t>for(let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=0;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&lt;</a:t>
            </a:r>
            <a:r>
              <a:rPr lang="en-US" altLang="ko-KR" sz="1050" b="1" dirty="0" err="1"/>
              <a:t>files.length</a:t>
            </a:r>
            <a:r>
              <a:rPr lang="en-US" altLang="ko-KR" sz="1050" b="1" dirty="0"/>
              <a:t>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++) 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 = new Image(); </a:t>
            </a:r>
            <a:r>
              <a:rPr lang="en-US" altLang="ko-KR" sz="1050" dirty="0"/>
              <a:t>// </a:t>
            </a:r>
            <a:r>
              <a:rPr lang="ko-KR" altLang="en-US" sz="1050" dirty="0"/>
              <a:t>이미지 객체 생성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src</a:t>
            </a:r>
            <a:r>
              <a:rPr lang="en-US" altLang="ko-KR" sz="1050" b="1" dirty="0"/>
              <a:t> = files[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];</a:t>
            </a:r>
            <a:r>
              <a:rPr lang="en-US" altLang="ko-KR" sz="1050" dirty="0"/>
              <a:t> // </a:t>
            </a:r>
            <a:r>
              <a:rPr lang="ko-KR" altLang="en-US" sz="1050" dirty="0"/>
              <a:t>이미지 로딩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다음 이미지 출력</a:t>
            </a:r>
          </a:p>
          <a:p>
            <a:pPr defTabSz="180000"/>
            <a:r>
              <a:rPr lang="en-US" altLang="ko-KR" sz="1050" dirty="0"/>
              <a:t>let next = 1;</a:t>
            </a:r>
          </a:p>
          <a:p>
            <a:pPr defTabSz="180000"/>
            <a:r>
              <a:rPr lang="en-US" altLang="ko-KR" sz="1050" b="1" dirty="0"/>
              <a:t>function change(</a:t>
            </a:r>
            <a:r>
              <a:rPr lang="en-US" altLang="ko-KR" sz="1050" b="1" dirty="0" err="1"/>
              <a:t>img</a:t>
            </a:r>
            <a:r>
              <a:rPr lang="en-US" altLang="ko-KR" sz="1050" b="1" dirty="0"/>
              <a:t>) 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img.src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imgs</a:t>
            </a:r>
            <a:r>
              <a:rPr lang="en-US" altLang="ko-KR" sz="1050" dirty="0"/>
              <a:t>[next].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; // </a:t>
            </a:r>
            <a:r>
              <a:rPr lang="ko-KR" altLang="en-US" sz="1050" dirty="0"/>
              <a:t>이미지 변경</a:t>
            </a:r>
          </a:p>
          <a:p>
            <a:pPr defTabSz="180000"/>
            <a:r>
              <a:rPr lang="en-US" altLang="ko-KR" sz="1050" dirty="0"/>
              <a:t>	next++; // </a:t>
            </a:r>
            <a:r>
              <a:rPr lang="ko-KR" altLang="en-US" sz="1050" dirty="0"/>
              <a:t>다음 이미지에 대한 인덱스</a:t>
            </a:r>
          </a:p>
          <a:p>
            <a:pPr defTabSz="180000"/>
            <a:r>
              <a:rPr lang="en-US" altLang="ko-KR" sz="1050" dirty="0"/>
              <a:t>	next %= </a:t>
            </a:r>
            <a:r>
              <a:rPr lang="en-US" altLang="ko-KR" sz="1050" dirty="0" err="1"/>
              <a:t>imgs.length</a:t>
            </a:r>
            <a:r>
              <a:rPr lang="en-US" altLang="ko-KR" sz="1050" dirty="0"/>
              <a:t>; // </a:t>
            </a:r>
            <a:r>
              <a:rPr lang="ko-KR" altLang="en-US" sz="1050" dirty="0"/>
              <a:t>개수를 넘으면 처음으로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&lt;/script&gt;&lt;/head&gt;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&lt;h3&gt;new Image()</a:t>
            </a:r>
            <a:r>
              <a:rPr lang="ko-KR" altLang="en-US" sz="1050" dirty="0"/>
              <a:t>로 이미지 로딩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ko-KR" altLang="en-US" sz="1050" dirty="0"/>
              <a:t>이미지를 클릭하면 다음 이미지를 보여줍니다</a:t>
            </a:r>
            <a:r>
              <a:rPr lang="en-US" altLang="ko-KR" sz="1050" dirty="0"/>
              <a:t>.&lt;p&gt;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style="border:20px ridge wheat" </a:t>
            </a:r>
          </a:p>
          <a:p>
            <a:pPr defTabSz="180000"/>
            <a:r>
              <a:rPr lang="en-US" altLang="ko-KR" sz="1050" dirty="0"/>
              <a:t>		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</a:t>
            </a:r>
            <a:r>
              <a:rPr lang="en-US" altLang="ko-KR" sz="1050" dirty="0" err="1"/>
              <a:t>Penguins.jpg</a:t>
            </a:r>
            <a:r>
              <a:rPr lang="en-US" altLang="ko-KR" sz="1050" dirty="0"/>
              <a:t>" alt="."  width="200" height="200" </a:t>
            </a:r>
          </a:p>
          <a:p>
            <a:pPr defTabSz="180000"/>
            <a:r>
              <a:rPr lang="en-US" altLang="ko-KR" sz="1050" dirty="0"/>
              <a:t> 		 </a:t>
            </a:r>
            <a:r>
              <a:rPr lang="en-US" altLang="ko-KR" sz="1050" b="1" dirty="0" err="1"/>
              <a:t>onclick</a:t>
            </a:r>
            <a:r>
              <a:rPr lang="en-US" altLang="ko-KR" sz="1050" b="1" dirty="0"/>
              <a:t>="change(this)"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&lt;/body&gt;&lt;/html&gt;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6165304"/>
            <a:ext cx="1404156" cy="442674"/>
          </a:xfrm>
          <a:prstGeom prst="wedgeRoundRectCallout">
            <a:avLst>
              <a:gd name="adj1" fmla="val -11427"/>
              <a:gd name="adj2" fmla="val -1518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클릭하면 다음 이미지를 보여준다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8803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onblur</a:t>
            </a:r>
            <a:r>
              <a:rPr lang="ko-KR" altLang="en-US" dirty="0"/>
              <a:t>와 </a:t>
            </a:r>
            <a:r>
              <a:rPr lang="en-US" altLang="ko-KR" dirty="0" err="1"/>
              <a:t>onfocus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포커스</a:t>
            </a:r>
            <a:endParaRPr lang="en-US" altLang="ko-KR" dirty="0"/>
          </a:p>
          <a:p>
            <a:pPr lvl="1"/>
            <a:r>
              <a:rPr lang="ko-KR" altLang="en-US" dirty="0"/>
              <a:t>포커스는 현재 키 입력에 대한 독점권</a:t>
            </a:r>
            <a:endParaRPr lang="en-US" altLang="ko-KR" dirty="0"/>
          </a:p>
          <a:p>
            <a:pPr lvl="1"/>
            <a:r>
              <a:rPr lang="ko-KR" altLang="en-US" dirty="0"/>
              <a:t>브라우저는 포커스를 가지고 있는 </a:t>
            </a:r>
            <a:r>
              <a:rPr lang="en-US" altLang="ko-KR" dirty="0"/>
              <a:t>HTML </a:t>
            </a:r>
            <a:r>
              <a:rPr lang="ko-KR" altLang="en-US" dirty="0"/>
              <a:t>태그 요소에 키 공급</a:t>
            </a:r>
            <a:endParaRPr lang="en-US" altLang="ko-KR" dirty="0"/>
          </a:p>
          <a:p>
            <a:r>
              <a:rPr lang="en-US" altLang="ko-KR" dirty="0" err="1"/>
              <a:t>onblur</a:t>
            </a:r>
            <a:endParaRPr lang="en-US" altLang="ko-KR" dirty="0"/>
          </a:p>
          <a:p>
            <a:pPr lvl="1"/>
            <a:r>
              <a:rPr lang="ko-KR" altLang="en-US" dirty="0"/>
              <a:t>포커스를 잃을 때 발생하는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다른 </a:t>
            </a:r>
            <a:r>
              <a:rPr lang="en-US" altLang="ko-KR" dirty="0"/>
              <a:t>HTML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/>
              <a:t>요소는 포커스를</a:t>
            </a:r>
            <a:r>
              <a:rPr lang="en-US" altLang="ko-KR" dirty="0"/>
              <a:t> </a:t>
            </a:r>
            <a:r>
              <a:rPr lang="ko-KR" altLang="en-US" dirty="0"/>
              <a:t>잃는다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onfocus</a:t>
            </a:r>
            <a:endParaRPr lang="en-US" altLang="ko-KR" dirty="0"/>
          </a:p>
          <a:p>
            <a:pPr lvl="1"/>
            <a:r>
              <a:rPr lang="ko-KR" altLang="en-US" dirty="0"/>
              <a:t>포커스를 잃을 때 발생하는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/>
              <a:t>요소가 포커스를</a:t>
            </a:r>
            <a:r>
              <a:rPr lang="en-US" altLang="ko-KR" dirty="0"/>
              <a:t> </a:t>
            </a:r>
            <a:r>
              <a:rPr lang="ko-KR" altLang="en-US" dirty="0"/>
              <a:t>얻는다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3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372478-FA49-4828-949B-926CC359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89" y="2049199"/>
            <a:ext cx="2816422" cy="315912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16 </a:t>
            </a:r>
            <a:r>
              <a:rPr lang="en-US" altLang="ko-KR" dirty="0" err="1"/>
              <a:t>onfocus</a:t>
            </a:r>
            <a:r>
              <a:rPr lang="ko-KR" altLang="en-US" dirty="0"/>
              <a:t>와 </a:t>
            </a:r>
            <a:r>
              <a:rPr lang="en-US" altLang="ko-KR" dirty="0" err="1"/>
              <a:t>onblur</a:t>
            </a:r>
            <a:r>
              <a:rPr lang="en-US" altLang="ko-KR" dirty="0"/>
              <a:t>, </a:t>
            </a:r>
            <a:r>
              <a:rPr lang="ko-KR" altLang="en-US" dirty="0"/>
              <a:t>입력 없이 다른 창으로 갈 수 없음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469" y="1412776"/>
            <a:ext cx="496855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onfocus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onblur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checkFilled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{</a:t>
            </a:r>
          </a:p>
          <a:p>
            <a:pPr defTabSz="180000"/>
            <a:r>
              <a:rPr lang="en-US" altLang="ko-KR" sz="1200" b="1" dirty="0"/>
              <a:t>	if(</a:t>
            </a:r>
            <a:r>
              <a:rPr lang="en-US" altLang="ko-KR" sz="1200" b="1" dirty="0" err="1"/>
              <a:t>obj.value</a:t>
            </a:r>
            <a:r>
              <a:rPr lang="en-US" altLang="ko-KR" sz="1200" b="1" dirty="0"/>
              <a:t> == "") {</a:t>
            </a:r>
            <a:r>
              <a:rPr lang="en-US" altLang="ko-KR" sz="1200" dirty="0"/>
              <a:t> // </a:t>
            </a:r>
            <a:r>
              <a:rPr lang="en-US" altLang="ko-KR" sz="1200" dirty="0" err="1"/>
              <a:t>obj</a:t>
            </a:r>
            <a:r>
              <a:rPr lang="ko-KR" altLang="en-US" sz="1200" dirty="0"/>
              <a:t>에 입력된 것이 없다면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obj.focus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obj</a:t>
            </a:r>
            <a:r>
              <a:rPr lang="ko-KR" altLang="en-US" sz="1200" dirty="0"/>
              <a:t>에 다시 포커스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('name').focus();"&gt;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onfocus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onblur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이름을 입력하지 않고 다른 창으로</a:t>
            </a:r>
          </a:p>
          <a:p>
            <a:pPr defTabSz="180000"/>
            <a:r>
              <a:rPr lang="ko-KR" altLang="en-US" sz="1200" dirty="0"/>
              <a:t>이동할 수 없습니다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ko-KR" altLang="en-US" sz="1200" dirty="0"/>
              <a:t>이름 </a:t>
            </a:r>
            <a:r>
              <a:rPr lang="en-US" altLang="ko-KR" sz="1200" dirty="0"/>
              <a:t>&lt;input type="text" id="name" 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b="1" dirty="0" err="1"/>
              <a:t>onblur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checkFilled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&gt;&lt;p&gt;</a:t>
            </a:r>
          </a:p>
          <a:p>
            <a:pPr defTabSz="180000"/>
            <a:r>
              <a:rPr lang="ko-KR" altLang="en-US" sz="1200" dirty="0"/>
              <a:t>학번 </a:t>
            </a:r>
            <a:r>
              <a:rPr lang="en-US" altLang="ko-KR" sz="1200" dirty="0"/>
              <a:t>&lt;input type="text"&gt;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703033" y="4293096"/>
            <a:ext cx="1404156" cy="953453"/>
          </a:xfrm>
          <a:prstGeom prst="wedgeRoundRectCallout">
            <a:avLst>
              <a:gd name="adj1" fmla="val -156624"/>
              <a:gd name="adj2" fmla="val -424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이름을 입력하지 않은 상태에서 다른 곳을 클릭하면 커서는 다른 곳으로 이동하지 않음</a:t>
            </a:r>
          </a:p>
        </p:txBody>
      </p:sp>
    </p:spTree>
    <p:extLst>
      <p:ext uri="{BB962C8B-B14F-4D97-AF65-F5344CB8AC3E}">
        <p14:creationId xmlns:p14="http://schemas.microsoft.com/office/powerpoint/2010/main" val="4291468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라디오버튼과 체크박스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/>
              <a:t>라디오버튼 객체</a:t>
            </a:r>
            <a:endParaRPr lang="en-US" altLang="ko-KR"/>
          </a:p>
          <a:p>
            <a:pPr lvl="1"/>
            <a:r>
              <a:rPr lang="en-US" altLang="ko-KR"/>
              <a:t>&lt;input type="radio"&gt;</a:t>
            </a:r>
            <a:r>
              <a:rPr lang="ko-KR" altLang="en-US"/>
              <a:t>로 만들어진 라디오 버튼 </a:t>
            </a:r>
            <a:r>
              <a:rPr lang="en-US" altLang="ko-KR"/>
              <a:t>DOM </a:t>
            </a:r>
            <a:r>
              <a:rPr lang="ko-KR" altLang="en-US"/>
              <a:t>객체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라디오 버튼 객체들 알아내기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체크박스 객체</a:t>
            </a:r>
            <a:endParaRPr lang="en-US" altLang="ko-KR"/>
          </a:p>
          <a:p>
            <a:pPr lvl="1"/>
            <a:r>
              <a:rPr lang="en-US" altLang="ko-KR"/>
              <a:t>&lt;input type="checkbox"&gt;</a:t>
            </a:r>
            <a:r>
              <a:rPr lang="ko-KR" altLang="en-US"/>
              <a:t>로 만들어진 체크박스 </a:t>
            </a:r>
            <a:r>
              <a:rPr lang="en-US" altLang="ko-KR"/>
              <a:t>DOM </a:t>
            </a:r>
            <a:r>
              <a:rPr lang="ko-KR" altLang="en-US"/>
              <a:t>객체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5018" y="2281566"/>
            <a:ext cx="5319838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서울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busan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부산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chunchen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춘천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-72359" y="914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0418032" descr="EMB000019b007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36912"/>
            <a:ext cx="2046334" cy="3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88936" y="4221088"/>
            <a:ext cx="673944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("city"); 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[0],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[1],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[2]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8388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0E693D-05F3-4B06-ADAB-C0937793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180" y="4185364"/>
            <a:ext cx="2805592" cy="15410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6FDD2F-7DC7-42EA-8C52-EEF489F5B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01" y="1995515"/>
            <a:ext cx="2884563" cy="201062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17 </a:t>
            </a:r>
            <a:r>
              <a:rPr lang="ko-KR" altLang="en-US" dirty="0"/>
              <a:t>선택된 라디오버튼 알아내기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336817"/>
            <a:ext cx="5400601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선택된 라디오버튼 알아내기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findChecked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let found = null;</a:t>
            </a:r>
          </a:p>
          <a:p>
            <a:pPr defTabSz="180000"/>
            <a:r>
              <a:rPr lang="en-US" altLang="ko-KR" sz="1200" b="1" dirty="0"/>
              <a:t>	let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document.getElementsByName</a:t>
            </a:r>
            <a:r>
              <a:rPr lang="en-US" altLang="ko-KR" sz="1200" b="1" dirty="0"/>
              <a:t>("city");</a:t>
            </a:r>
          </a:p>
          <a:p>
            <a:pPr defTabSz="180000"/>
            <a:r>
              <a:rPr lang="en-US" altLang="ko-KR" sz="1200" b="1" dirty="0"/>
              <a:t>	for(let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kcity.length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 {</a:t>
            </a:r>
          </a:p>
          <a:p>
            <a:pPr defTabSz="180000"/>
            <a:r>
              <a:rPr lang="en-US" altLang="ko-KR" sz="1200" b="1" dirty="0"/>
              <a:t>		if(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].checked == true) </a:t>
            </a:r>
          </a:p>
          <a:p>
            <a:pPr defTabSz="180000"/>
            <a:r>
              <a:rPr lang="en-US" altLang="ko-KR" sz="1200" b="1" dirty="0"/>
              <a:t>			found =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/>
              <a:t>	if(found != null) </a:t>
            </a:r>
          </a:p>
          <a:p>
            <a:pPr defTabSz="180000"/>
            <a:r>
              <a:rPr lang="en-US" altLang="ko-KR" sz="1200" b="1" dirty="0"/>
              <a:t>		alert(</a:t>
            </a:r>
            <a:r>
              <a:rPr lang="en-US" altLang="ko-KR" sz="1200" b="1" dirty="0" err="1"/>
              <a:t>found.value</a:t>
            </a:r>
            <a:r>
              <a:rPr lang="en-US" altLang="ko-KR" sz="1200" b="1" dirty="0"/>
              <a:t> + "</a:t>
            </a:r>
            <a:r>
              <a:rPr lang="ko-KR" altLang="en-US" sz="1200" b="1" dirty="0"/>
              <a:t>이 선택되었음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/>
              <a:t>	else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alert("</a:t>
            </a:r>
            <a:r>
              <a:rPr lang="ko-KR" altLang="en-US" sz="1200" b="1" dirty="0"/>
              <a:t>선택된 것이 없음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버튼을 클릭하면 선택된 라디오 버튼의 </a:t>
            </a:r>
            <a:r>
              <a:rPr lang="en-US" altLang="ko-KR" sz="1200" dirty="0"/>
              <a:t>value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	&lt;input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 checked&gt;</a:t>
            </a:r>
            <a:r>
              <a:rPr lang="ko-KR" altLang="en-US" sz="1200" dirty="0"/>
              <a:t>서울</a:t>
            </a:r>
          </a:p>
          <a:p>
            <a:pPr defTabSz="180000"/>
            <a:r>
              <a:rPr lang="en-US" altLang="ko-KR" sz="1200" dirty="0"/>
              <a:t>	&lt;input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"&gt;</a:t>
            </a:r>
            <a:r>
              <a:rPr lang="ko-KR" altLang="en-US" sz="1200" dirty="0"/>
              <a:t>부산</a:t>
            </a:r>
          </a:p>
          <a:p>
            <a:pPr defTabSz="180000"/>
            <a:r>
              <a:rPr lang="en-US" altLang="ko-KR" sz="1200" dirty="0"/>
              <a:t>	&lt;input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chunchen</a:t>
            </a:r>
            <a:r>
              <a:rPr lang="en-US" altLang="ko-KR" sz="1200" dirty="0"/>
              <a:t>"&gt;</a:t>
            </a:r>
            <a:r>
              <a:rPr lang="ko-KR" altLang="en-US" sz="1200" dirty="0"/>
              <a:t>춘천</a:t>
            </a:r>
          </a:p>
          <a:p>
            <a:pPr defTabSz="180000"/>
            <a:r>
              <a:rPr lang="en-US" altLang="ko-KR" sz="1200" dirty="0"/>
              <a:t>	&lt;input type="button" value="find checked"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findChecked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7653303" y="3501008"/>
            <a:ext cx="1012136" cy="415601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65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18 </a:t>
            </a:r>
            <a:r>
              <a:rPr lang="ko-KR" altLang="en-US" dirty="0"/>
              <a:t>체크박스로 선택한 물품 계산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340768"/>
            <a:ext cx="475252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선택된 물품 계산하기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let sum=0;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cBox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dirty="0" err="1"/>
              <a:t>cBox.checked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	sum +=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else</a:t>
            </a:r>
          </a:p>
          <a:p>
            <a:pPr defTabSz="180000"/>
            <a:r>
              <a:rPr lang="en-US" altLang="ko-KR" sz="1200" dirty="0"/>
              <a:t>		sum -=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").value = sum;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물품을 선택하면 금액이 자동 계산됩니다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&lt;input type="checkbox" name="hap" value="10000"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모자 </a:t>
            </a:r>
            <a:r>
              <a:rPr lang="en-US" altLang="ko-KR" sz="1200" dirty="0"/>
              <a:t>1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</a:t>
            </a:r>
            <a:r>
              <a:rPr lang="en-US" altLang="ko-KR" sz="1200" dirty="0" err="1"/>
              <a:t>shose</a:t>
            </a:r>
            <a:r>
              <a:rPr lang="en-US" altLang="ko-KR" sz="1200" dirty="0"/>
              <a:t>" value="30000"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구두 </a:t>
            </a:r>
            <a:r>
              <a:rPr lang="en-US" altLang="ko-KR" sz="1200" dirty="0"/>
              <a:t>3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name="bag" value="80000"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명품가방 </a:t>
            </a:r>
            <a:r>
              <a:rPr lang="en-US" altLang="ko-KR" sz="1200" dirty="0"/>
              <a:t>8</a:t>
            </a:r>
            <a:r>
              <a:rPr lang="ko-KR" altLang="en-US" sz="1200" dirty="0"/>
              <a:t>만원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지불하실 금액 </a:t>
            </a:r>
            <a:r>
              <a:rPr lang="en-US" altLang="ko-KR" sz="1200" dirty="0"/>
              <a:t>&lt;input type="text" id="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 value="0" 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F8D2A-9793-4973-9C25-C18ED62C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405" y="1801096"/>
            <a:ext cx="3701240" cy="191593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323504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70741-5570-4F65-B41D-A22A792F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4A3FC-FCD5-4DB4-9F97-EA4268AD1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60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03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 </a:t>
            </a:r>
            <a:r>
              <a:rPr lang="ko-KR" altLang="en-US"/>
              <a:t>객체와 </a:t>
            </a:r>
            <a:r>
              <a:rPr lang="en-US" altLang="ko-KR"/>
              <a:t>onchange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/>
              <a:t>select </a:t>
            </a:r>
            <a:r>
              <a:rPr lang="ko-KR" altLang="en-US" sz="1800" dirty="0"/>
              <a:t>객체는 </a:t>
            </a:r>
            <a:r>
              <a:rPr lang="en-US" altLang="ko-KR" sz="1800" dirty="0"/>
              <a:t>&lt;select&gt; </a:t>
            </a:r>
            <a:r>
              <a:rPr lang="ko-KR" altLang="en-US" sz="1800" dirty="0"/>
              <a:t>태그로</a:t>
            </a:r>
            <a:r>
              <a:rPr lang="en-US" altLang="ko-KR" sz="1800" dirty="0"/>
              <a:t> </a:t>
            </a:r>
            <a:r>
              <a:rPr lang="ko-KR" altLang="en-US" sz="1800" dirty="0"/>
              <a:t>만들어진 </a:t>
            </a:r>
            <a:r>
              <a:rPr lang="ko-KR" altLang="en-US" sz="1800" dirty="0" err="1"/>
              <a:t>콤보박스</a:t>
            </a:r>
            <a:endParaRPr lang="en-US" altLang="ko-KR" sz="1800" dirty="0"/>
          </a:p>
          <a:p>
            <a:pPr lvl="1"/>
            <a:r>
              <a:rPr lang="en-US" altLang="ko-KR" sz="1600" dirty="0"/>
              <a:t>option </a:t>
            </a:r>
            <a:r>
              <a:rPr lang="ko-KR" altLang="en-US" sz="1600" dirty="0"/>
              <a:t>객체는 </a:t>
            </a:r>
            <a:r>
              <a:rPr lang="en-US" altLang="ko-KR" sz="1600" dirty="0"/>
              <a:t>&lt;option&gt;</a:t>
            </a:r>
            <a:r>
              <a:rPr lang="ko-KR" altLang="en-US" sz="1600" dirty="0"/>
              <a:t>태그로 표현되는 옵션 아이템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선택된 옵션 알아내기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옵션 선택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select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onchange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리스너</a:t>
            </a:r>
            <a:endParaRPr lang="en-US" altLang="ko-KR" sz="1600" dirty="0"/>
          </a:p>
          <a:p>
            <a:pPr lvl="2"/>
            <a:r>
              <a:rPr lang="ko-KR" altLang="en-US" sz="1400" dirty="0"/>
              <a:t>선택된 옵션이 변경되면 </a:t>
            </a:r>
            <a:r>
              <a:rPr lang="en-US" altLang="ko-KR" sz="1400" dirty="0"/>
              <a:t>select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onchange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호출</a:t>
            </a:r>
          </a:p>
          <a:p>
            <a:pPr lvl="2"/>
            <a:endParaRPr lang="ko-KR" altLang="en-US" sz="160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331640" y="1996863"/>
            <a:ext cx="5976664" cy="1228719"/>
            <a:chOff x="1331640" y="2130565"/>
            <a:chExt cx="5976664" cy="1228719"/>
          </a:xfrm>
        </p:grpSpPr>
        <p:sp>
          <p:nvSpPr>
            <p:cNvPr id="5" name="직사각형 4"/>
            <p:cNvSpPr/>
            <p:nvPr/>
          </p:nvSpPr>
          <p:spPr>
            <a:xfrm>
              <a:off x="1331640" y="2171861"/>
              <a:ext cx="4572000" cy="1169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&lt;select id="fruits"&gt;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value="1"&gt;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딸기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value="2" selected&gt;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바나나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value="3"&gt;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사과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&lt;/select&gt;</a:t>
              </a:r>
            </a:p>
          </p:txBody>
        </p:sp>
        <p:pic>
          <p:nvPicPr>
            <p:cNvPr id="4097" name="_x210417472" descr="EMB000019b007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130565"/>
              <a:ext cx="1080120" cy="122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331640" y="3661363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("fruits");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index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// index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선택 상태의 옵션 인덱스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31640" y="4616631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2; 						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sel.options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[2].selected = true; 			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5949280"/>
            <a:ext cx="5814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&lt;select id="fruits"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onchange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drawImage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2984141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88D1C-DFB7-494F-97D6-7618875A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0DFA034-F61F-44F8-9D13-10AE72552A2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05" y="1281336"/>
            <a:ext cx="8153400" cy="289314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BD3F33-B7E8-4D75-B9C6-71A543A3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9CC162-536C-43F6-AE50-CFA9520D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" y="4573297"/>
            <a:ext cx="8156511" cy="18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5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295485B-1260-4F54-8E1E-C9F4725D1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09576"/>
            <a:ext cx="2666373" cy="260819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19 select </a:t>
            </a:r>
            <a:r>
              <a:rPr lang="ko-KR" altLang="en-US" dirty="0"/>
              <a:t>객체에서 선택한 과일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09576"/>
            <a:ext cx="446645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&lt;title&gt;select </a:t>
            </a:r>
            <a:r>
              <a:rPr lang="ko-KR" altLang="en-US" sz="1200" dirty="0"/>
              <a:t>객체에서 선택한 과일출력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sel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("fruits");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img.src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sel.options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sel.selectedIndex</a:t>
            </a:r>
            <a:r>
              <a:rPr lang="en-US" altLang="ko-KR" sz="1200" b="1" dirty="0"/>
              <a:t>].value;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drawImage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&lt;h3&gt;select </a:t>
            </a:r>
            <a:r>
              <a:rPr lang="ko-KR" altLang="en-US" sz="1200" dirty="0"/>
              <a:t>객체에서 선택한 과일 출력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과일을 선택하면 이미지가 출력됩니다</a:t>
            </a:r>
            <a:r>
              <a:rPr lang="en-US" altLang="ko-KR" sz="1200" dirty="0"/>
              <a:t>.&lt;p&gt;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&lt;select id="fruits" </a:t>
            </a:r>
            <a:r>
              <a:rPr lang="en-US" altLang="ko-KR" sz="1200" b="1" dirty="0" err="1"/>
              <a:t>onchange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&lt;option value="media/strawberry.png"&gt;</a:t>
            </a:r>
            <a:r>
              <a:rPr lang="ko-KR" altLang="en-US" sz="1200" dirty="0"/>
              <a:t>딸기</a:t>
            </a:r>
          </a:p>
          <a:p>
            <a:pPr defTabSz="180000"/>
            <a:r>
              <a:rPr lang="en-US" altLang="ko-KR" sz="1200" dirty="0"/>
              <a:t>	&lt;option value="media/banana.png" selected&gt;</a:t>
            </a:r>
            <a:r>
              <a:rPr lang="ko-KR" altLang="en-US" sz="1200" dirty="0"/>
              <a:t>바나나</a:t>
            </a:r>
          </a:p>
          <a:p>
            <a:pPr defTabSz="180000"/>
            <a:r>
              <a:rPr lang="en-US" altLang="ko-KR" sz="1200" dirty="0"/>
              <a:t>	&lt;option value="media/apple.png"&gt;</a:t>
            </a:r>
            <a:r>
              <a:rPr lang="ko-KR" altLang="en-US" sz="1200" dirty="0"/>
              <a:t>사과</a:t>
            </a:r>
          </a:p>
          <a:p>
            <a:pPr defTabSz="180000"/>
            <a:r>
              <a:rPr lang="en-US" altLang="ko-KR" sz="1200" dirty="0"/>
              <a:t>&lt;/select&gt;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="media/banana.gif" alt=""&gt;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99312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 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onkeydown</a:t>
            </a:r>
            <a:r>
              <a:rPr lang="en-US" altLang="ko-KR" dirty="0"/>
              <a:t>, </a:t>
            </a:r>
            <a:r>
              <a:rPr lang="en-US" altLang="ko-KR" dirty="0" err="1"/>
              <a:t>onkeypress</a:t>
            </a:r>
            <a:r>
              <a:rPr lang="en-US" altLang="ko-KR" dirty="0"/>
              <a:t>, </a:t>
            </a:r>
            <a:r>
              <a:rPr lang="en-US" altLang="ko-KR" dirty="0" err="1"/>
              <a:t>onkeyup</a:t>
            </a:r>
            <a:endParaRPr lang="en-US" altLang="ko-KR" dirty="0"/>
          </a:p>
          <a:p>
            <a:pPr lvl="1"/>
            <a:r>
              <a:rPr lang="en-US" altLang="ko-KR" dirty="0" err="1"/>
              <a:t>onkeydown</a:t>
            </a:r>
            <a:endParaRPr lang="en-US" altLang="ko-KR" dirty="0"/>
          </a:p>
          <a:p>
            <a:pPr lvl="2"/>
            <a:r>
              <a:rPr lang="ko-KR" altLang="en-US" dirty="0"/>
              <a:t>키가 눌러지는 순간 호출</a:t>
            </a:r>
            <a:r>
              <a:rPr lang="en-US" altLang="ko-KR" dirty="0"/>
              <a:t>. </a:t>
            </a:r>
            <a:r>
              <a:rPr lang="ko-KR" altLang="en-US" dirty="0"/>
              <a:t>모든 키에 대해 작동</a:t>
            </a:r>
          </a:p>
          <a:p>
            <a:pPr lvl="1"/>
            <a:r>
              <a:rPr lang="en-US" altLang="ko-KR" dirty="0" err="1"/>
              <a:t>onkeypress</a:t>
            </a:r>
            <a:endParaRPr lang="en-US" altLang="ko-KR" dirty="0"/>
          </a:p>
          <a:p>
            <a:pPr lvl="2"/>
            <a:r>
              <a:rPr lang="ko-KR" altLang="en-US" dirty="0"/>
              <a:t>문자 키와</a:t>
            </a:r>
            <a:r>
              <a:rPr lang="en-US" altLang="ko-KR" dirty="0"/>
              <a:t> &lt;Enter&gt;, &lt;Space&gt;, &lt;Esc&gt; </a:t>
            </a:r>
            <a:r>
              <a:rPr lang="ko-KR" altLang="en-US" dirty="0"/>
              <a:t>키에 대해서만 눌러지는 순간에 추가 호출</a:t>
            </a:r>
            <a:endParaRPr lang="en-US" altLang="ko-KR" dirty="0"/>
          </a:p>
          <a:p>
            <a:pPr lvl="3"/>
            <a:r>
              <a:rPr lang="ko-KR" altLang="en-US" dirty="0"/>
              <a:t>문자 키가 아닌 경우</a:t>
            </a:r>
            <a:r>
              <a:rPr lang="en-US" altLang="ko-KR" dirty="0"/>
              <a:t>(&lt;F1&gt;, &lt;Shift&gt;, &lt;</a:t>
            </a:r>
            <a:r>
              <a:rPr lang="en-US" altLang="ko-KR" dirty="0" err="1"/>
              <a:t>PgDn</a:t>
            </a:r>
            <a:r>
              <a:rPr lang="en-US" altLang="ko-KR" dirty="0"/>
              <a:t>&gt;, &lt;Del&gt;, &lt;Ins&gt;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호출되지 않음 </a:t>
            </a:r>
          </a:p>
          <a:p>
            <a:pPr lvl="1"/>
            <a:r>
              <a:rPr lang="en-US" altLang="ko-KR" dirty="0" err="1"/>
              <a:t>onkeyup</a:t>
            </a:r>
            <a:endParaRPr lang="en-US" altLang="ko-KR" dirty="0"/>
          </a:p>
          <a:p>
            <a:pPr lvl="2"/>
            <a:r>
              <a:rPr lang="ko-KR" altLang="en-US" dirty="0"/>
              <a:t>눌러진 키가 떼어지는 순간 호출 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2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FE38F-0CB5-4FD5-8222-4081D3AD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66BDB58-0D14-4BAE-B512-1FE1E5190DA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511868"/>
            <a:ext cx="8153400" cy="251882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96A5D-F0AE-4CEF-954D-3B2755AC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30D290-B7DB-4B53-A632-5CC2CE1F1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3256337"/>
            <a:ext cx="8065793" cy="305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20 </a:t>
            </a:r>
            <a:r>
              <a:rPr lang="ko-KR" altLang="en-US" sz="2400" dirty="0"/>
              <a:t>키 이벤트 </a:t>
            </a:r>
            <a:r>
              <a:rPr lang="ko-KR" altLang="en-US" sz="2400" dirty="0" err="1"/>
              <a:t>리스너와</a:t>
            </a:r>
            <a:r>
              <a:rPr lang="ko-KR" altLang="en-US" sz="2400" dirty="0"/>
              <a:t> 이벤트 객체의 </a:t>
            </a:r>
            <a:r>
              <a:rPr lang="ko-KR" altLang="en-US" sz="2400" dirty="0" err="1"/>
              <a:t>프로퍼티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456323"/>
            <a:ext cx="5472608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키 이벤트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whatKeyDown</a:t>
            </a:r>
            <a:r>
              <a:rPr lang="en-US" altLang="ko-KR" sz="1200" b="1" dirty="0"/>
              <a:t>(e)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= "";</a:t>
            </a:r>
          </a:p>
          <a:p>
            <a:pPr defTabSz="180000"/>
            <a:r>
              <a:rPr lang="en-US" altLang="ko-KR" sz="1200" dirty="0"/>
              <a:t>	let div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("div");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div.innerHTML</a:t>
            </a:r>
            <a:r>
              <a:rPr lang="en-US" altLang="ko-KR" sz="1200" dirty="0"/>
              <a:t> = ""; // div </a:t>
            </a:r>
            <a:r>
              <a:rPr lang="ko-KR" altLang="en-US" sz="1200" dirty="0"/>
              <a:t>객체 내용 초기화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+= "</a:t>
            </a:r>
            <a:r>
              <a:rPr lang="en-US" altLang="ko-KR" sz="1200" dirty="0" err="1"/>
              <a:t>e.key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e.key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+= "</a:t>
            </a:r>
            <a:r>
              <a:rPr lang="en-US" altLang="ko-KR" sz="1200" dirty="0" err="1"/>
              <a:t>e.code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e.code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div.innerHTML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; // div </a:t>
            </a:r>
            <a:r>
              <a:rPr lang="ko-KR" altLang="en-US" sz="1200" dirty="0"/>
              <a:t>객체에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문자열 출력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키 </a:t>
            </a:r>
            <a:r>
              <a:rPr lang="ko-KR" altLang="en-US" sz="1200" dirty="0" err="1"/>
              <a:t>리스너와</a:t>
            </a:r>
            <a:r>
              <a:rPr lang="ko-KR" altLang="en-US" sz="1200" dirty="0"/>
              <a:t> 키 이벤트 객체의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텍스트 창에 키를 눌러 보세요</a:t>
            </a:r>
            <a:r>
              <a:rPr lang="en-US" altLang="ko-KR" sz="1200" dirty="0"/>
              <a:t>. Alt, Shift, Ctrl </a:t>
            </a:r>
            <a:r>
              <a:rPr lang="ko-KR" altLang="en-US" sz="1200" dirty="0"/>
              <a:t>키도 가능합니다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&lt;input type="text" id="text" </a:t>
            </a:r>
            <a:r>
              <a:rPr lang="en-US" altLang="ko-KR" sz="1200" b="1" dirty="0" err="1"/>
              <a:t>onkeydown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whatKeyDown</a:t>
            </a:r>
            <a:r>
              <a:rPr lang="en-US" altLang="ko-KR" sz="1200" b="1" dirty="0"/>
              <a:t>(event)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&lt;div id="div" style="</a:t>
            </a:r>
            <a:r>
              <a:rPr lang="en-US" altLang="ko-KR" sz="1200" dirty="0" err="1"/>
              <a:t>background-color:skyblue</a:t>
            </a:r>
            <a:r>
              <a:rPr lang="en-US" altLang="ko-KR" sz="1200" dirty="0"/>
              <a:t>; width:250px; height:50px"&gt;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637E35-E225-4F34-8756-EB7BF7BAD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35" y="1700808"/>
            <a:ext cx="4150787" cy="212823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4789992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ko-KR" altLang="en-US" sz="2800" dirty="0"/>
              <a:t>예제 </a:t>
            </a:r>
            <a:r>
              <a:rPr lang="en-US" altLang="ko-KR" sz="2800" dirty="0"/>
              <a:t>21 </a:t>
            </a:r>
            <a:r>
              <a:rPr lang="ko-KR" altLang="en-US" sz="2800" dirty="0"/>
              <a:t>키 이벤트 응용 </a:t>
            </a:r>
            <a:r>
              <a:rPr lang="en-US" altLang="ko-KR" sz="2800" dirty="0"/>
              <a:t>– </a:t>
            </a:r>
            <a:r>
              <a:rPr lang="ko-KR" altLang="en-US" sz="2800" dirty="0"/>
              <a:t>상하좌우키로 셀 이동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700808"/>
            <a:ext cx="4626768" cy="5101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050" dirty="0"/>
              <a:t>&lt;!</a:t>
            </a:r>
            <a:r>
              <a:rPr lang="en-US" altLang="ko-KR" sz="1050" dirty="0" err="1"/>
              <a:t>DOCTYPE</a:t>
            </a:r>
            <a:r>
              <a:rPr lang="en-US" altLang="ko-KR" sz="1050" dirty="0"/>
              <a:t> html&gt;</a:t>
            </a:r>
          </a:p>
          <a:p>
            <a:pPr defTabSz="180000" fontAlgn="base"/>
            <a:r>
              <a:rPr lang="en-US" altLang="ko-KR" sz="1050" dirty="0"/>
              <a:t>&lt;html&gt;&lt;head&gt;&lt;meta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-8"&gt;&lt;title&gt;</a:t>
            </a:r>
            <a:r>
              <a:rPr lang="ko-KR" altLang="en-US" sz="1050" dirty="0"/>
              <a:t>키 이벤트 응용</a:t>
            </a:r>
            <a:r>
              <a:rPr lang="en-US" altLang="ko-KR" sz="1050" dirty="0"/>
              <a:t>&lt;/title&gt;</a:t>
            </a:r>
          </a:p>
          <a:p>
            <a:pPr defTabSz="180000" fontAlgn="base"/>
            <a:r>
              <a:rPr lang="en-US" altLang="ko-KR" sz="1050" dirty="0"/>
              <a:t>&lt;style&gt;</a:t>
            </a:r>
          </a:p>
          <a:p>
            <a:pPr defTabSz="180000" fontAlgn="base"/>
            <a:r>
              <a:rPr lang="en-US" altLang="ko-KR" sz="1050" dirty="0"/>
              <a:t>	td { </a:t>
            </a:r>
            <a:r>
              <a:rPr lang="en-US" altLang="ko-KR" sz="1050" dirty="0" err="1"/>
              <a:t>width:50px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height:50px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border:1px</a:t>
            </a:r>
            <a:r>
              <a:rPr lang="en-US" altLang="ko-KR" sz="1050" dirty="0"/>
              <a:t> solid orchid; }</a:t>
            </a:r>
          </a:p>
          <a:p>
            <a:pPr defTabSz="180000" fontAlgn="base"/>
            <a:r>
              <a:rPr lang="en-US" altLang="ko-KR" sz="1050" dirty="0"/>
              <a:t>&lt;/style&gt;</a:t>
            </a:r>
          </a:p>
          <a:p>
            <a:pPr defTabSz="180000" fontAlgn="base"/>
            <a:r>
              <a:rPr lang="en-US" altLang="ko-KR" sz="1050" dirty="0"/>
              <a:t>&lt;script&gt;</a:t>
            </a:r>
          </a:p>
          <a:p>
            <a:pPr defTabSz="180000" fontAlgn="base"/>
            <a:r>
              <a:rPr lang="en-US" altLang="ko-KR" sz="1050" dirty="0"/>
              <a:t>let </a:t>
            </a:r>
            <a:r>
              <a:rPr lang="en-US" altLang="ko-KR" sz="1050" dirty="0" err="1"/>
              <a:t>tds</a:t>
            </a:r>
            <a:r>
              <a:rPr lang="en-US" altLang="ko-KR" sz="1050" dirty="0"/>
              <a:t>;</a:t>
            </a:r>
          </a:p>
          <a:p>
            <a:pPr defTabSz="180000" fontAlgn="base"/>
            <a:r>
              <a:rPr lang="en-US" altLang="ko-KR" sz="1050" dirty="0"/>
              <a:t>let </a:t>
            </a:r>
            <a:r>
              <a:rPr lang="en-US" altLang="ko-KR" sz="1050" dirty="0" err="1"/>
              <a:t>prevIndex</a:t>
            </a:r>
            <a:r>
              <a:rPr lang="en-US" altLang="ko-KR" sz="1050" dirty="0"/>
              <a:t>=0, index=0;</a:t>
            </a:r>
          </a:p>
          <a:p>
            <a:pPr defTabSz="180000" fontAlgn="base"/>
            <a:r>
              <a:rPr lang="en-US" altLang="ko-KR" sz="1050" b="1" dirty="0" err="1"/>
              <a:t>window.onload</a:t>
            </a:r>
            <a:r>
              <a:rPr lang="en-US" altLang="ko-KR" sz="1050" dirty="0"/>
              <a:t> = function () { // </a:t>
            </a:r>
            <a:r>
              <a:rPr lang="ko-KR" altLang="en-US" sz="1050" dirty="0"/>
              <a:t>웹 페이지의 </a:t>
            </a:r>
            <a:r>
              <a:rPr lang="ko-KR" altLang="en-US" sz="1050"/>
              <a:t>로딩 완료 시 </a:t>
            </a:r>
            <a:r>
              <a:rPr lang="ko-KR" altLang="en-US" sz="1050" dirty="0"/>
              <a:t>실행</a:t>
            </a:r>
          </a:p>
          <a:p>
            <a:pPr defTabSz="180000" fontAlgn="base"/>
            <a:r>
              <a:rPr lang="ko-KR" altLang="en-US" sz="1050" dirty="0"/>
              <a:t>	</a:t>
            </a:r>
            <a:r>
              <a:rPr lang="en-US" altLang="ko-KR" sz="1050" dirty="0" err="1"/>
              <a:t>tds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document.getElementsByTagName</a:t>
            </a:r>
            <a:r>
              <a:rPr lang="en-US" altLang="ko-KR" sz="1050" dirty="0"/>
              <a:t>("td");	</a:t>
            </a:r>
          </a:p>
          <a:p>
            <a:pPr defTabSz="180000" fontAlgn="base"/>
            <a:r>
              <a:rPr lang="en-US" altLang="ko-KR" sz="1050" dirty="0"/>
              <a:t>	</a:t>
            </a:r>
            <a:r>
              <a:rPr lang="en-US" altLang="ko-KR" sz="1050" dirty="0" err="1"/>
              <a:t>tds</a:t>
            </a:r>
            <a:r>
              <a:rPr lang="en-US" altLang="ko-KR" sz="1050" dirty="0"/>
              <a:t>[index].</a:t>
            </a:r>
            <a:r>
              <a:rPr lang="en-US" altLang="ko-KR" sz="1050" dirty="0" err="1"/>
              <a:t>style.backgroundColor</a:t>
            </a:r>
            <a:r>
              <a:rPr lang="en-US" altLang="ko-KR" sz="1050" dirty="0"/>
              <a:t> = "orchid";</a:t>
            </a:r>
          </a:p>
          <a:p>
            <a:pPr defTabSz="180000" fontAlgn="base"/>
            <a:r>
              <a:rPr lang="en-US" altLang="ko-KR" sz="1050" dirty="0"/>
              <a:t>}</a:t>
            </a:r>
          </a:p>
          <a:p>
            <a:pPr defTabSz="180000" fontAlgn="base"/>
            <a:r>
              <a:rPr lang="en-US" altLang="ko-KR" sz="1050" b="1" dirty="0" err="1"/>
              <a:t>window.onkeydown</a:t>
            </a:r>
            <a:r>
              <a:rPr lang="en-US" altLang="ko-KR" sz="1050" dirty="0"/>
              <a:t> = function (e) {</a:t>
            </a:r>
          </a:p>
          <a:p>
            <a:pPr defTabSz="180000" fontAlgn="base"/>
            <a:r>
              <a:rPr lang="en-US" altLang="ko-KR" sz="1050" dirty="0"/>
              <a:t>	switch(</a:t>
            </a:r>
            <a:r>
              <a:rPr lang="en-US" altLang="ko-KR" sz="1050" b="1" dirty="0" err="1"/>
              <a:t>e.key</a:t>
            </a:r>
            <a:r>
              <a:rPr lang="en-US" altLang="ko-KR" sz="1050" dirty="0"/>
              <a:t>) {</a:t>
            </a:r>
          </a:p>
          <a:p>
            <a:pPr defTabSz="180000" fontAlgn="base"/>
            <a:r>
              <a:rPr lang="en-US" altLang="ko-KR" sz="1050" dirty="0"/>
              <a:t>		case </a:t>
            </a:r>
            <a:r>
              <a:rPr lang="en-US" altLang="ko-KR" sz="1050" b="1" dirty="0"/>
              <a:t>"</a:t>
            </a:r>
            <a:r>
              <a:rPr lang="en-US" altLang="ko-KR" sz="1050" b="1" dirty="0" err="1"/>
              <a:t>ArrowDown</a:t>
            </a:r>
            <a:r>
              <a:rPr lang="en-US" altLang="ko-KR" sz="1050" b="1" dirty="0"/>
              <a:t>"</a:t>
            </a:r>
            <a:r>
              <a:rPr lang="en-US" altLang="ko-KR" sz="1050" dirty="0"/>
              <a:t> : </a:t>
            </a:r>
          </a:p>
          <a:p>
            <a:pPr defTabSz="180000" fontAlgn="base"/>
            <a:r>
              <a:rPr lang="en-US" altLang="ko-KR" sz="1050" dirty="0"/>
              <a:t>			if(index/3 &gt;= 2) return; // </a:t>
            </a:r>
            <a:r>
              <a:rPr lang="ko-KR" altLang="en-US" sz="1050" dirty="0"/>
              <a:t>맨 위 셀의 경우</a:t>
            </a:r>
          </a:p>
          <a:p>
            <a:pPr defTabSz="180000" fontAlgn="base"/>
            <a:r>
              <a:rPr lang="ko-KR" altLang="en-US" sz="1050" dirty="0"/>
              <a:t>			</a:t>
            </a:r>
            <a:r>
              <a:rPr lang="en-US" altLang="ko-KR" sz="1050" dirty="0"/>
              <a:t>index += 3;</a:t>
            </a:r>
          </a:p>
          <a:p>
            <a:pPr defTabSz="180000" fontAlgn="base"/>
            <a:r>
              <a:rPr lang="en-US" altLang="ko-KR" sz="1050" dirty="0"/>
              <a:t>			break;</a:t>
            </a:r>
          </a:p>
          <a:p>
            <a:pPr defTabSz="180000" fontAlgn="base"/>
            <a:r>
              <a:rPr lang="en-US" altLang="ko-KR" sz="1050" dirty="0"/>
              <a:t>		case </a:t>
            </a:r>
            <a:r>
              <a:rPr lang="en-US" altLang="ko-KR" sz="1050" b="1" dirty="0"/>
              <a:t>"</a:t>
            </a:r>
            <a:r>
              <a:rPr lang="en-US" altLang="ko-KR" sz="1050" b="1" dirty="0" err="1"/>
              <a:t>ArrowUp</a:t>
            </a:r>
            <a:r>
              <a:rPr lang="en-US" altLang="ko-KR" sz="1050" b="1" dirty="0"/>
              <a:t>"</a:t>
            </a:r>
            <a:r>
              <a:rPr lang="en-US" altLang="ko-KR" sz="1050" dirty="0"/>
              <a:t> : </a:t>
            </a:r>
          </a:p>
          <a:p>
            <a:pPr defTabSz="180000" fontAlgn="base"/>
            <a:r>
              <a:rPr lang="en-US" altLang="ko-KR" sz="1050" dirty="0"/>
              <a:t>			if(index/3 &lt; 1) return; // </a:t>
            </a:r>
            <a:r>
              <a:rPr lang="ko-KR" altLang="en-US" sz="1050" dirty="0"/>
              <a:t>맨 아래 셀의 경우</a:t>
            </a:r>
          </a:p>
          <a:p>
            <a:pPr defTabSz="180000" fontAlgn="base"/>
            <a:r>
              <a:rPr lang="ko-KR" altLang="en-US" sz="1050" dirty="0"/>
              <a:t>			</a:t>
            </a:r>
            <a:r>
              <a:rPr lang="en-US" altLang="ko-KR" sz="1050" dirty="0"/>
              <a:t>index -= 3;</a:t>
            </a:r>
          </a:p>
          <a:p>
            <a:pPr defTabSz="180000" fontAlgn="base"/>
            <a:r>
              <a:rPr lang="en-US" altLang="ko-KR" sz="1050" dirty="0"/>
              <a:t>			break;</a:t>
            </a:r>
          </a:p>
          <a:p>
            <a:pPr defTabSz="180000" fontAlgn="base"/>
            <a:r>
              <a:rPr lang="en-US" altLang="ko-KR" sz="1050" dirty="0"/>
              <a:t>		case </a:t>
            </a:r>
            <a:r>
              <a:rPr lang="en-US" altLang="ko-KR" sz="1050" b="1" dirty="0"/>
              <a:t>"</a:t>
            </a:r>
            <a:r>
              <a:rPr lang="en-US" altLang="ko-KR" sz="1050" b="1" dirty="0" err="1"/>
              <a:t>ArrowLeft</a:t>
            </a:r>
            <a:r>
              <a:rPr lang="en-US" altLang="ko-KR" sz="1050" b="1" dirty="0"/>
              <a:t>"</a:t>
            </a:r>
            <a:r>
              <a:rPr lang="en-US" altLang="ko-KR" sz="1050" dirty="0"/>
              <a:t> : </a:t>
            </a:r>
          </a:p>
          <a:p>
            <a:pPr defTabSz="180000" fontAlgn="base"/>
            <a:r>
              <a:rPr lang="en-US" altLang="ko-KR" sz="1050" dirty="0"/>
              <a:t>			if(</a:t>
            </a:r>
            <a:r>
              <a:rPr lang="en-US" altLang="ko-KR" sz="1050" dirty="0" err="1"/>
              <a:t>index%3</a:t>
            </a:r>
            <a:r>
              <a:rPr lang="en-US" altLang="ko-KR" sz="1050" dirty="0"/>
              <a:t> == 0) return; // </a:t>
            </a:r>
            <a:r>
              <a:rPr lang="ko-KR" altLang="en-US" sz="1050" dirty="0"/>
              <a:t>맨 왼쪽 셀의 경우</a:t>
            </a:r>
          </a:p>
          <a:p>
            <a:pPr defTabSz="180000" fontAlgn="base"/>
            <a:r>
              <a:rPr lang="ko-KR" altLang="en-US" sz="1050" dirty="0"/>
              <a:t>			</a:t>
            </a:r>
            <a:r>
              <a:rPr lang="en-US" altLang="ko-KR" sz="1050" dirty="0"/>
              <a:t>index--; </a:t>
            </a:r>
          </a:p>
          <a:p>
            <a:pPr defTabSz="180000" fontAlgn="base"/>
            <a:r>
              <a:rPr lang="en-US" altLang="ko-KR" sz="1050" dirty="0"/>
              <a:t>			break;</a:t>
            </a:r>
          </a:p>
          <a:p>
            <a:pPr defTabSz="180000" fontAlgn="base"/>
            <a:r>
              <a:rPr lang="en-US" altLang="ko-KR" sz="1050" dirty="0"/>
              <a:t>		case </a:t>
            </a:r>
            <a:r>
              <a:rPr lang="en-US" altLang="ko-KR" sz="1050" b="1" dirty="0"/>
              <a:t>"</a:t>
            </a:r>
            <a:r>
              <a:rPr lang="en-US" altLang="ko-KR" sz="1050" b="1" dirty="0" err="1"/>
              <a:t>ArrowRight</a:t>
            </a:r>
            <a:r>
              <a:rPr lang="en-US" altLang="ko-KR" sz="1050" b="1" dirty="0"/>
              <a:t>"</a:t>
            </a:r>
            <a:r>
              <a:rPr lang="en-US" altLang="ko-KR" sz="1050" dirty="0"/>
              <a:t> : </a:t>
            </a:r>
          </a:p>
          <a:p>
            <a:pPr defTabSz="180000" fontAlgn="base"/>
            <a:r>
              <a:rPr lang="en-US" altLang="ko-KR" sz="1050" dirty="0"/>
              <a:t>			if(</a:t>
            </a:r>
            <a:r>
              <a:rPr lang="en-US" altLang="ko-KR" sz="1050" dirty="0" err="1"/>
              <a:t>index%3</a:t>
            </a:r>
            <a:r>
              <a:rPr lang="en-US" altLang="ko-KR" sz="1050" dirty="0"/>
              <a:t> == 2) return; // </a:t>
            </a:r>
            <a:r>
              <a:rPr lang="ko-KR" altLang="en-US" sz="1050" dirty="0"/>
              <a:t>맨 오른쪽 셀의 경우</a:t>
            </a:r>
          </a:p>
          <a:p>
            <a:pPr defTabSz="180000" fontAlgn="base"/>
            <a:r>
              <a:rPr lang="ko-KR" altLang="en-US" sz="1050" dirty="0"/>
              <a:t>			</a:t>
            </a:r>
            <a:r>
              <a:rPr lang="en-US" altLang="ko-KR" sz="1050" dirty="0"/>
              <a:t>index++; </a:t>
            </a:r>
          </a:p>
          <a:p>
            <a:pPr defTabSz="180000" fontAlgn="base"/>
            <a:r>
              <a:rPr lang="en-US" altLang="ko-KR" sz="1050" dirty="0"/>
              <a:t>			break;</a:t>
            </a:r>
          </a:p>
          <a:p>
            <a:pPr defTabSz="180000" fontAlgn="base"/>
            <a:r>
              <a:rPr lang="en-US" altLang="ko-KR" sz="1050" dirty="0"/>
              <a:t>	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5536" y="121609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 err="1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3x3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표를 만들고 상하좌우 키를 이용하여 셀의 배경색을 바꾸면서 표의 셀 사이를 이동하는 웹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폐이지를 작성하라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.</a:t>
            </a:r>
            <a:endParaRPr lang="ko-KR" altLang="en-US" sz="1400" kern="0" dirty="0">
              <a:solidFill>
                <a:schemeClr val="accent2">
                  <a:lumMod val="75000"/>
                </a:schemeClr>
              </a:solidFill>
              <a:latin typeface="한컴바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92080" y="1700808"/>
            <a:ext cx="3438128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050" dirty="0"/>
              <a:t>	</a:t>
            </a:r>
            <a:r>
              <a:rPr lang="en-US" altLang="ko-KR" sz="1050" dirty="0" err="1"/>
              <a:t>tds</a:t>
            </a:r>
            <a:r>
              <a:rPr lang="en-US" altLang="ko-KR" sz="1050" dirty="0"/>
              <a:t>[index].</a:t>
            </a:r>
            <a:r>
              <a:rPr lang="en-US" altLang="ko-KR" sz="1050" dirty="0" err="1"/>
              <a:t>style.backgroundColor</a:t>
            </a:r>
            <a:r>
              <a:rPr lang="en-US" altLang="ko-KR" sz="1050" dirty="0"/>
              <a:t> = "orchid";</a:t>
            </a:r>
          </a:p>
          <a:p>
            <a:pPr defTabSz="180000" fontAlgn="base"/>
            <a:r>
              <a:rPr lang="en-US" altLang="ko-KR" sz="1050" dirty="0"/>
              <a:t>	</a:t>
            </a:r>
            <a:r>
              <a:rPr lang="en-US" altLang="ko-KR" sz="1050" dirty="0" err="1"/>
              <a:t>tds</a:t>
            </a:r>
            <a:r>
              <a:rPr lang="en-US" altLang="ko-KR" sz="1050" dirty="0"/>
              <a:t>[</a:t>
            </a:r>
            <a:r>
              <a:rPr lang="en-US" altLang="ko-KR" sz="1050" dirty="0" err="1"/>
              <a:t>prevIndex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style.backgroundColor</a:t>
            </a:r>
            <a:r>
              <a:rPr lang="en-US" altLang="ko-KR" sz="1050" dirty="0"/>
              <a:t> = "white";</a:t>
            </a:r>
          </a:p>
          <a:p>
            <a:pPr defTabSz="180000" fontAlgn="base"/>
            <a:r>
              <a:rPr lang="en-US" altLang="ko-KR" sz="1050" dirty="0"/>
              <a:t>	</a:t>
            </a:r>
            <a:r>
              <a:rPr lang="en-US" altLang="ko-KR" sz="1050" dirty="0" err="1"/>
              <a:t>prevIndex</a:t>
            </a:r>
            <a:r>
              <a:rPr lang="en-US" altLang="ko-KR" sz="1050" dirty="0"/>
              <a:t> = index;</a:t>
            </a:r>
          </a:p>
          <a:p>
            <a:pPr defTabSz="180000" fontAlgn="base"/>
            <a:r>
              <a:rPr lang="en-US" altLang="ko-KR" sz="1050" dirty="0"/>
              <a:t>}</a:t>
            </a:r>
          </a:p>
          <a:p>
            <a:pPr defTabSz="180000" fontAlgn="base"/>
            <a:r>
              <a:rPr lang="en-US" altLang="ko-KR" sz="1050" dirty="0"/>
              <a:t>&lt;/script&gt;&lt;/head&gt;</a:t>
            </a:r>
          </a:p>
          <a:p>
            <a:pPr defTabSz="180000" fontAlgn="base"/>
            <a:r>
              <a:rPr lang="en-US" altLang="ko-KR" sz="1050" dirty="0"/>
              <a:t>&lt;body&gt;</a:t>
            </a:r>
          </a:p>
          <a:p>
            <a:pPr defTabSz="180000" fontAlgn="base"/>
            <a:r>
              <a:rPr lang="en-US" altLang="ko-KR" sz="1050" dirty="0"/>
              <a:t>&lt;</a:t>
            </a:r>
            <a:r>
              <a:rPr lang="en-US" altLang="ko-KR" sz="1050" dirty="0" err="1"/>
              <a:t>h3</a:t>
            </a:r>
            <a:r>
              <a:rPr lang="en-US" altLang="ko-KR" sz="1050" dirty="0"/>
              <a:t>&gt;</a:t>
            </a:r>
            <a:r>
              <a:rPr lang="ko-KR" altLang="en-US" sz="1050" dirty="0"/>
              <a:t>화살표 키로 셀 위로 이동하기</a:t>
            </a:r>
            <a:r>
              <a:rPr lang="en-US" altLang="ko-KR" sz="1050" dirty="0"/>
              <a:t>&lt;/</a:t>
            </a:r>
            <a:r>
              <a:rPr lang="en-US" altLang="ko-KR" sz="1050" dirty="0" err="1"/>
              <a:t>h3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 fontAlgn="base"/>
            <a:r>
              <a:rPr lang="en-US" altLang="ko-KR" sz="1050" dirty="0"/>
              <a:t>&lt;table&gt;</a:t>
            </a:r>
          </a:p>
          <a:p>
            <a:pPr defTabSz="180000" fontAlgn="base"/>
            <a:r>
              <a:rPr lang="en-US" altLang="ko-KR" sz="1050" dirty="0"/>
              <a:t>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&gt;&lt;td&gt;&lt;/td&gt;&lt;td&gt;&lt;/td&gt;&lt;td&gt;&lt;/td&gt;&lt;/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 fontAlgn="base"/>
            <a:r>
              <a:rPr lang="en-US" altLang="ko-KR" sz="1050" dirty="0"/>
              <a:t>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&gt;&lt;td&gt;&lt;/td&gt;&lt;td&gt;&lt;/td&gt;&lt;td&gt;&lt;/td&gt;&lt;/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 fontAlgn="base"/>
            <a:r>
              <a:rPr lang="en-US" altLang="ko-KR" sz="1050" dirty="0"/>
              <a:t>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&gt;&lt;td&gt;&lt;/td&gt;&lt;td&gt;&lt;/td&gt;&lt;td&gt;&lt;/td&gt;&lt;/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 fontAlgn="base"/>
            <a:r>
              <a:rPr lang="en-US" altLang="ko-KR" sz="1050" dirty="0"/>
              <a:t>&lt;/table&gt;&lt;/body&gt;&lt;/html&gt;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933056"/>
            <a:ext cx="2079586" cy="26018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22" y="3933056"/>
            <a:ext cx="2079586" cy="26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70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onreset</a:t>
            </a:r>
            <a:r>
              <a:rPr lang="ko-KR" altLang="en-US" dirty="0"/>
              <a:t>과 </a:t>
            </a:r>
            <a:r>
              <a:rPr lang="en-US" altLang="ko-KR" dirty="0" err="1"/>
              <a:t>onsubmit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onreset</a:t>
            </a:r>
            <a:endParaRPr lang="ko-KR" altLang="en-US" dirty="0"/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버튼</a:t>
            </a:r>
            <a:r>
              <a:rPr lang="en-US" altLang="ko-KR" dirty="0"/>
              <a:t>(&lt;input type="reset"&gt;)</a:t>
            </a:r>
            <a:r>
              <a:rPr lang="ko-KR" altLang="en-US" dirty="0"/>
              <a:t> 클릭 시</a:t>
            </a:r>
            <a:endParaRPr lang="en-US" altLang="ko-KR" dirty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폼이 초기화되지 않음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onsubmit</a:t>
            </a:r>
            <a:endParaRPr lang="en-US" altLang="ko-KR" dirty="0"/>
          </a:p>
          <a:p>
            <a:pPr lvl="1"/>
            <a:r>
              <a:rPr lang="en-US" altLang="ko-KR" dirty="0"/>
              <a:t>submit(&lt;input type="submit"&gt;) </a:t>
            </a:r>
            <a:r>
              <a:rPr lang="ko-KR" altLang="en-US" dirty="0"/>
              <a:t>버튼 클릭 시</a:t>
            </a:r>
            <a:endParaRPr lang="en-US" altLang="ko-KR" dirty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 전송하지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  <a:p>
            <a:pPr lvl="2"/>
            <a:r>
              <a:rPr lang="en-US" altLang="ko-KR" dirty="0" err="1"/>
              <a:t>onreset</a:t>
            </a:r>
            <a:r>
              <a:rPr lang="ko-KR" altLang="en-US" dirty="0"/>
              <a:t>과 </a:t>
            </a:r>
            <a:r>
              <a:rPr lang="en-US" altLang="ko-KR" dirty="0" err="1"/>
              <a:t>onsubmit</a:t>
            </a:r>
            <a:r>
              <a:rPr lang="en-US" altLang="ko-KR" dirty="0"/>
              <a:t> </a:t>
            </a:r>
            <a:r>
              <a:rPr lang="ko-KR" altLang="en-US" dirty="0" err="1"/>
              <a:t>리스너는</a:t>
            </a:r>
            <a:r>
              <a:rPr lang="ko-KR" altLang="en-US" dirty="0"/>
              <a:t> </a:t>
            </a:r>
            <a:r>
              <a:rPr lang="en-US" altLang="ko-KR" dirty="0"/>
              <a:t>&lt;form&gt; </a:t>
            </a:r>
            <a:r>
              <a:rPr lang="ko-KR" altLang="en-US" dirty="0"/>
              <a:t>태그에 달아야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5517232"/>
            <a:ext cx="432048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onreset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onsubmit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="..."&gt;</a:t>
            </a:r>
          </a:p>
        </p:txBody>
      </p:sp>
    </p:spTree>
    <p:extLst>
      <p:ext uri="{BB962C8B-B14F-4D97-AF65-F5344CB8AC3E}">
        <p14:creationId xmlns:p14="http://schemas.microsoft.com/office/powerpoint/2010/main" val="89003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내에 작성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작성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객체의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이용</a:t>
            </a:r>
          </a:p>
          <a:p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 내에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</a:t>
            </a:r>
            <a:r>
              <a:rPr lang="ko-KR" altLang="en-US" dirty="0" err="1"/>
              <a:t>리스너</a:t>
            </a:r>
            <a:r>
              <a:rPr lang="ko-KR" altLang="en-US" dirty="0"/>
              <a:t> 코드 직접 작성</a:t>
            </a:r>
            <a:endParaRPr lang="en-US" altLang="ko-KR" dirty="0"/>
          </a:p>
          <a:p>
            <a:pPr marL="64008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&lt;p&gt;</a:t>
            </a:r>
            <a:r>
              <a:rPr lang="ko-KR" altLang="en-US" dirty="0"/>
              <a:t>태그에 마우스 올리면 </a:t>
            </a:r>
            <a:r>
              <a:rPr lang="en-US" altLang="ko-KR" dirty="0"/>
              <a:t>orchid, </a:t>
            </a:r>
            <a:r>
              <a:rPr lang="ko-KR" altLang="en-US" dirty="0"/>
              <a:t>내리면 흰색으로 배경변경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87624" y="4706560"/>
            <a:ext cx="7719733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='orchid'"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 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onmouseout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='white'"&gt;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마우스 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983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50A275-D1ED-43AD-994C-797DA2076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16" y="1727786"/>
            <a:ext cx="3171583" cy="2096470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 HTML </a:t>
            </a:r>
            <a:r>
              <a:rPr lang="ko-KR" altLang="en-US" dirty="0"/>
              <a:t>태그 내에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84784"/>
            <a:ext cx="496855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91BCDF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작성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='orchid'"</a:t>
            </a:r>
          </a:p>
          <a:p>
            <a:pPr defTabSz="180000"/>
            <a:r>
              <a:rPr lang="en-US" altLang="ko-KR" sz="1400" b="1" dirty="0"/>
              <a:t>     </a:t>
            </a:r>
            <a:r>
              <a:rPr lang="en-US" altLang="ko-KR" sz="1400" b="1" dirty="0" err="1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='white'"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마우스 올리면 </a:t>
            </a:r>
            <a:r>
              <a:rPr lang="en-US" altLang="ko-KR" sz="1400" dirty="0"/>
              <a:t>orchid </a:t>
            </a:r>
            <a:r>
              <a:rPr lang="ko-KR" altLang="en-US" sz="1400" dirty="0"/>
              <a:t>색으로 변경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51920" y="5589240"/>
            <a:ext cx="1528052" cy="442674"/>
          </a:xfrm>
          <a:prstGeom prst="wedgeRoundRectCallout">
            <a:avLst>
              <a:gd name="adj1" fmla="val 69813"/>
              <a:gd name="adj2" fmla="val 11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이곳에 마우스를 올리면 배경색 변함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591415" y="4055368"/>
            <a:ext cx="3171583" cy="2096470"/>
            <a:chOff x="5591415" y="4055368"/>
            <a:chExt cx="3171583" cy="20964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D41DB5A-CA12-44BD-9645-1489DFE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415" y="4055368"/>
              <a:ext cx="3171583" cy="2096470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22" y="5847514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90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/>
              <a:t>DOM </a:t>
            </a:r>
            <a:r>
              <a:rPr lang="ko-KR" altLang="en-US"/>
              <a:t>객체의 이벤트 리스너 프로퍼티에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코드 작성</a:t>
            </a:r>
            <a:endParaRPr lang="en-US" altLang="ko-KR" dirty="0"/>
          </a:p>
          <a:p>
            <a:pPr marL="32004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47664" y="2276872"/>
            <a:ext cx="662473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id=“p”&gt;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마우스 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47664" y="2780928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사용할 함수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64472" y="3715871"/>
            <a:ext cx="660792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over;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 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64472" y="4365104"/>
            <a:ext cx="660792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over()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잘못된 코드 </a:t>
            </a:r>
          </a:p>
        </p:txBody>
      </p:sp>
    </p:spTree>
    <p:extLst>
      <p:ext uri="{BB962C8B-B14F-4D97-AF65-F5344CB8AC3E}">
        <p14:creationId xmlns:p14="http://schemas.microsoft.com/office/powerpoint/2010/main" val="319720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387A38-E36F-4B4A-8252-B3E6B875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958130"/>
            <a:ext cx="2547045" cy="188348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 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70205"/>
            <a:ext cx="511256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&lt;title&gt;DOM </a:t>
            </a:r>
            <a:r>
              <a:rPr lang="ko-KR" altLang="en-US" sz="1200" dirty="0"/>
              <a:t>객체의 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함수 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let p;</a:t>
            </a:r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p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>
                <a:solidFill>
                  <a:srgbClr val="C00000"/>
                </a:solidFill>
              </a:rPr>
              <a:t>p.onmouseover</a:t>
            </a:r>
            <a:r>
              <a:rPr lang="en-US" altLang="ko-KR" sz="1200" b="1" dirty="0">
                <a:solidFill>
                  <a:srgbClr val="C00000"/>
                </a:solidFill>
              </a:rPr>
              <a:t> = over; </a:t>
            </a:r>
            <a:r>
              <a:rPr lang="en-US" altLang="ko-KR" sz="1200" dirty="0"/>
              <a:t>// over()</a:t>
            </a:r>
            <a:r>
              <a:rPr lang="ko-KR" altLang="en-US" sz="1200" dirty="0"/>
              <a:t>를 </a:t>
            </a:r>
            <a:r>
              <a:rPr lang="en-US" altLang="ko-KR" sz="1200" dirty="0" err="1"/>
              <a:t>onmouseover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>
                <a:solidFill>
                  <a:srgbClr val="C00000"/>
                </a:solidFill>
              </a:rPr>
              <a:t>p.onmouseout</a:t>
            </a:r>
            <a:r>
              <a:rPr lang="en-US" altLang="ko-KR" sz="1200" b="1" dirty="0">
                <a:solidFill>
                  <a:srgbClr val="C00000"/>
                </a:solidFill>
              </a:rPr>
              <a:t> = out; </a:t>
            </a:r>
            <a:r>
              <a:rPr lang="en-US" altLang="ko-KR" sz="1200" dirty="0"/>
              <a:t>// out()</a:t>
            </a:r>
            <a:r>
              <a:rPr lang="ko-KR" altLang="en-US" sz="1200" dirty="0"/>
              <a:t>를 </a:t>
            </a:r>
            <a:r>
              <a:rPr lang="en-US" altLang="ko-KR" sz="1200" dirty="0" err="1"/>
              <a:t>onmouseout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&lt;h3&gt;DOM </a:t>
            </a:r>
            <a:r>
              <a:rPr lang="ko-KR" altLang="en-US" sz="1200" dirty="0"/>
              <a:t>객체의 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함수 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id="p"</a:t>
            </a:r>
            <a:r>
              <a:rPr lang="en-US" altLang="ko-KR" sz="1200" dirty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940152" y="4040325"/>
            <a:ext cx="2547045" cy="2117224"/>
            <a:chOff x="5940152" y="4040325"/>
            <a:chExt cx="2547045" cy="211722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E99A23-CC19-4D31-9546-D9B2A5C3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4040325"/>
              <a:ext cx="2547045" cy="1883486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6876256" y="5714875"/>
              <a:ext cx="1528052" cy="442674"/>
            </a:xfrm>
            <a:prstGeom prst="wedgeRoundRectCallout">
              <a:avLst>
                <a:gd name="adj1" fmla="val -74189"/>
                <a:gd name="adj2" fmla="val -6123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이곳에 마우스를 올리면 배경색 변함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313" y="5616079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3631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18122</TotalTime>
  <Words>7042</Words>
  <Application>Microsoft Office PowerPoint</Application>
  <PresentationFormat>화면 슬라이드 쇼(4:3)</PresentationFormat>
  <Paragraphs>1199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HY나무L</vt:lpstr>
      <vt:lpstr>돋움</vt:lpstr>
      <vt:lpstr>맑은 고딕</vt:lpstr>
      <vt:lpstr>한컴바탕</vt:lpstr>
      <vt:lpstr>휴먼편지체</vt:lpstr>
      <vt:lpstr>Helvetica</vt:lpstr>
      <vt:lpstr>Wingdings</vt:lpstr>
      <vt:lpstr>Wingdings 2</vt:lpstr>
      <vt:lpstr>가을</vt:lpstr>
      <vt:lpstr>이벤트 기초 및 활용</vt:lpstr>
      <vt:lpstr>이벤트 개요</vt:lpstr>
      <vt:lpstr>브라우저에 발생하는 다양한 이벤트들</vt:lpstr>
      <vt:lpstr>PowerPoint 프레젠테이션</vt:lpstr>
      <vt:lpstr>PowerPoint 프레젠테이션</vt:lpstr>
      <vt:lpstr>이벤트 리스너 만들기</vt:lpstr>
      <vt:lpstr>예제 1 HTML 태그 내에 이벤트 리스너 작성</vt:lpstr>
      <vt:lpstr>DOM 객체의 이벤트 리스너 프로퍼티에 작성</vt:lpstr>
      <vt:lpstr>예제 2 DOM 객체의 이벤트 리스너 프로퍼티에 리스너 등록</vt:lpstr>
      <vt:lpstr>DOM 객체의 addEventListener() 메소드 활용</vt:lpstr>
      <vt:lpstr>예제 3 addEventListener() 사용</vt:lpstr>
      <vt:lpstr>익명 함수로 이벤트 리스너 작성</vt:lpstr>
      <vt:lpstr>예제 4 익명 함수로 이벤트 리스너 작성</vt:lpstr>
      <vt:lpstr>이벤트 리스너 작성 방법 4 가지 비교</vt:lpstr>
      <vt:lpstr>이벤트 객체</vt:lpstr>
      <vt:lpstr>이벤트 객체 전달받기</vt:lpstr>
      <vt:lpstr>예제 5 이벤트 리스너에서 이벤트 객체 전달 받기</vt:lpstr>
      <vt:lpstr>이벤트 객체에 들어 있는 정보</vt:lpstr>
      <vt:lpstr>예제 6 이벤트 객체의 프로퍼티 출력</vt:lpstr>
      <vt:lpstr>이벤트의 디폴트 행동 취소, preventDefault()</vt:lpstr>
      <vt:lpstr>예제 7 이벤트의 디폴트 행동 취소</vt:lpstr>
      <vt:lpstr>이벤트 흐름</vt:lpstr>
      <vt:lpstr>이벤트 흐름 사례</vt:lpstr>
      <vt:lpstr>PowerPoint 프레젠테이션</vt:lpstr>
      <vt:lpstr>캡쳐 리스너와 버블 리스너</vt:lpstr>
      <vt:lpstr>PowerPoint 프레젠테이션</vt:lpstr>
      <vt:lpstr>예제 8 이벤트 흐름</vt:lpstr>
      <vt:lpstr>PowerPoint 프레젠테이션</vt:lpstr>
      <vt:lpstr>이벤트 흐름을 중단시킬 수 있는가? YES</vt:lpstr>
      <vt:lpstr>마우스 핸들링</vt:lpstr>
      <vt:lpstr>예제 9 onclick 리스너로 계산기 만들기</vt:lpstr>
      <vt:lpstr>여러 마우스 관련 이벤트 리스너</vt:lpstr>
      <vt:lpstr>예제 10 마우스 관련 이벤트 리스너</vt:lpstr>
      <vt:lpstr>PowerPoint 프레젠테이션</vt:lpstr>
      <vt:lpstr>예제 11 onmousemove와 마우스 위치 및 버튼</vt:lpstr>
      <vt:lpstr>oncontextmenu</vt:lpstr>
      <vt:lpstr>예제 12 oncontextmenu로 소스 보기나 이미지 다운로드 금지</vt:lpstr>
      <vt:lpstr>문서의 로딩 완료와 onload</vt:lpstr>
      <vt:lpstr>예제 13 onload에서 사이트 이전을 알리는 공고창 출력</vt:lpstr>
      <vt:lpstr>이미지 로딩 완료와 onload</vt:lpstr>
      <vt:lpstr>이미지 로딩시 주의할 점</vt:lpstr>
      <vt:lpstr>예제 14 onload로 이미지의 크기 알아내기</vt:lpstr>
      <vt:lpstr>new Image()로 이미지 로딩과 출력</vt:lpstr>
      <vt:lpstr>예제 15 new Image()로 이미지 로딩</vt:lpstr>
      <vt:lpstr>onblur와 onfocus</vt:lpstr>
      <vt:lpstr>예제 16 onfocus와 onblur, 입력 없이 다른 창으로 갈 수 없음</vt:lpstr>
      <vt:lpstr>라디오버튼과 체크박스</vt:lpstr>
      <vt:lpstr>예제 17 선택된 라디오버튼 알아내기</vt:lpstr>
      <vt:lpstr>예제 18 체크박스로 선택한 물품 계산</vt:lpstr>
      <vt:lpstr>select 객체와 onchange</vt:lpstr>
      <vt:lpstr>PowerPoint 프레젠테이션</vt:lpstr>
      <vt:lpstr>예제 19 select 객체에서 선택한 과일 출력</vt:lpstr>
      <vt:lpstr>키 이벤트</vt:lpstr>
      <vt:lpstr>PowerPoint 프레젠테이션</vt:lpstr>
      <vt:lpstr>예제 20 키 이벤트 리스너와 이벤트 객체의 프로퍼티</vt:lpstr>
      <vt:lpstr>예제 21 키 이벤트 응용 – 상하좌우키로 셀 이동</vt:lpstr>
      <vt:lpstr>onreset과 onsubmit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Li</cp:lastModifiedBy>
  <cp:revision>583</cp:revision>
  <dcterms:created xsi:type="dcterms:W3CDTF">2011-08-27T14:53:28Z</dcterms:created>
  <dcterms:modified xsi:type="dcterms:W3CDTF">2023-04-06T01:52:54Z</dcterms:modified>
</cp:coreProperties>
</file>